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y="5143500" cx="9144000"/>
  <p:notesSz cx="6858000" cy="9144000"/>
  <p:embeddedFontLst>
    <p:embeddedFont>
      <p:font typeface="Caveat"/>
      <p:regular r:id="rId40"/>
      <p:bold r:id="rId41"/>
    </p:embeddedFont>
    <p:embeddedFont>
      <p:font typeface="Poppins"/>
      <p:regular r:id="rId42"/>
      <p:bold r:id="rId43"/>
      <p:italic r:id="rId44"/>
      <p:boldItalic r:id="rId45"/>
    </p:embeddedFont>
    <p:embeddedFont>
      <p:font typeface="Montserrat Black"/>
      <p:bold r:id="rId46"/>
      <p:boldItalic r:id="rId47"/>
    </p:embeddedFont>
    <p:embeddedFont>
      <p:font typeface="Montserrat"/>
      <p:regular r:id="rId48"/>
      <p:bold r:id="rId49"/>
      <p:italic r:id="rId50"/>
      <p:boldItalic r:id="rId51"/>
    </p:embeddedFont>
    <p:embeddedFont>
      <p:font typeface="Poppins Black"/>
      <p:bold r:id="rId52"/>
      <p:boldItalic r:id="rId53"/>
    </p:embeddedFont>
    <p:embeddedFont>
      <p:font typeface="Poppins Thin"/>
      <p:regular r:id="rId54"/>
      <p:bold r:id="rId55"/>
      <p:italic r:id="rId56"/>
      <p:boldItalic r:id="rId57"/>
    </p:embeddedFont>
    <p:embeddedFont>
      <p:font typeface="Poppins ExtraBold"/>
      <p:bold r:id="rId58"/>
      <p:boldItalic r:id="rId59"/>
    </p:embeddedFont>
    <p:embeddedFont>
      <p:font typeface="Poppins ExtraLight"/>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7">
          <p15:clr>
            <a:srgbClr val="747775"/>
          </p15:clr>
        </p15:guide>
        <p15:guide id="2" pos="283">
          <p15:clr>
            <a:srgbClr val="747775"/>
          </p15:clr>
        </p15:guide>
        <p15:guide id="3" pos="5477">
          <p15:clr>
            <a:srgbClr val="747775"/>
          </p15:clr>
        </p15:guide>
        <p15:guide id="4" orient="horz" pos="3013">
          <p15:clr>
            <a:srgbClr val="747775"/>
          </p15:clr>
        </p15:guide>
        <p15:guide id="5" pos="113">
          <p15:clr>
            <a:srgbClr val="747775"/>
          </p15:clr>
        </p15:guide>
        <p15:guide id="6" orient="horz" pos="113">
          <p15:clr>
            <a:srgbClr val="747775"/>
          </p15:clr>
        </p15:guide>
        <p15:guide id="7" pos="5647">
          <p15:clr>
            <a:srgbClr val="747775"/>
          </p15:clr>
        </p15:guide>
        <p15:guide id="8" orient="horz" pos="3127">
          <p15:clr>
            <a:srgbClr val="747775"/>
          </p15:clr>
        </p15:guide>
        <p15:guide id="9" orient="horz" pos="1649">
          <p15:clr>
            <a:srgbClr val="747775"/>
          </p15:clr>
        </p15:guide>
        <p15:guide id="10" pos="3005">
          <p15:clr>
            <a:srgbClr val="747775"/>
          </p15:clr>
        </p15:guide>
        <p15:guide id="11" orient="horz" pos="423">
          <p15:clr>
            <a:srgbClr val="747775"/>
          </p15:clr>
        </p15:guide>
        <p15:guide id="12" pos="2880">
          <p15:clr>
            <a:srgbClr val="747775"/>
          </p15:clr>
        </p15:guide>
        <p15:guide id="13" pos="197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Pauline Pasqui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5E90AC8-8A14-44A8-B253-8C0FF95CBF40}">
  <a:tblStyle styleId="{15E90AC8-8A14-44A8-B253-8C0FF95CBF4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7" orient="horz"/>
        <p:guide pos="283"/>
        <p:guide pos="5477"/>
        <p:guide pos="3013" orient="horz"/>
        <p:guide pos="113"/>
        <p:guide pos="113" orient="horz"/>
        <p:guide pos="5647"/>
        <p:guide pos="3127" orient="horz"/>
        <p:guide pos="1649" orient="horz"/>
        <p:guide pos="3005"/>
        <p:guide pos="423" orient="horz"/>
        <p:guide pos="2880"/>
        <p:guide pos="197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aveat-regular.fntdata"/><Relationship Id="rId42" Type="http://schemas.openxmlformats.org/officeDocument/2006/relationships/font" Target="fonts/Poppins-regular.fntdata"/><Relationship Id="rId41" Type="http://schemas.openxmlformats.org/officeDocument/2006/relationships/font" Target="fonts/Caveat-bold.fntdata"/><Relationship Id="rId44" Type="http://schemas.openxmlformats.org/officeDocument/2006/relationships/font" Target="fonts/Poppins-italic.fntdata"/><Relationship Id="rId43" Type="http://schemas.openxmlformats.org/officeDocument/2006/relationships/font" Target="fonts/Poppins-bold.fntdata"/><Relationship Id="rId46" Type="http://schemas.openxmlformats.org/officeDocument/2006/relationships/font" Target="fonts/MontserratBlack-bold.fntdata"/><Relationship Id="rId45" Type="http://schemas.openxmlformats.org/officeDocument/2006/relationships/font" Target="fonts/Poppi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Montserrat-regular.fntdata"/><Relationship Id="rId47" Type="http://schemas.openxmlformats.org/officeDocument/2006/relationships/font" Target="fonts/MontserratBlack-boldItalic.fntdata"/><Relationship Id="rId49" Type="http://schemas.openxmlformats.org/officeDocument/2006/relationships/font" Target="fonts/Montserrat-bold.fntdata"/><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PoppinsExtraLight-italic.fntdata"/><Relationship Id="rId61" Type="http://schemas.openxmlformats.org/officeDocument/2006/relationships/font" Target="fonts/PoppinsExtraLight-bold.fntdata"/><Relationship Id="rId20" Type="http://schemas.openxmlformats.org/officeDocument/2006/relationships/slide" Target="slides/slide13.xml"/><Relationship Id="rId63" Type="http://schemas.openxmlformats.org/officeDocument/2006/relationships/font" Target="fonts/PoppinsExtraLight-boldItalic.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PoppinsExtraLight-regular.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Montserrat-boldItalic.fntdata"/><Relationship Id="rId50" Type="http://schemas.openxmlformats.org/officeDocument/2006/relationships/font" Target="fonts/Montserrat-italic.fntdata"/><Relationship Id="rId53" Type="http://schemas.openxmlformats.org/officeDocument/2006/relationships/font" Target="fonts/PoppinsBlack-boldItalic.fntdata"/><Relationship Id="rId52" Type="http://schemas.openxmlformats.org/officeDocument/2006/relationships/font" Target="fonts/PoppinsBlack-bold.fntdata"/><Relationship Id="rId11" Type="http://schemas.openxmlformats.org/officeDocument/2006/relationships/slide" Target="slides/slide4.xml"/><Relationship Id="rId55" Type="http://schemas.openxmlformats.org/officeDocument/2006/relationships/font" Target="fonts/PoppinsThin-bold.fntdata"/><Relationship Id="rId10" Type="http://schemas.openxmlformats.org/officeDocument/2006/relationships/slide" Target="slides/slide3.xml"/><Relationship Id="rId54" Type="http://schemas.openxmlformats.org/officeDocument/2006/relationships/font" Target="fonts/PoppinsThin-regular.fntdata"/><Relationship Id="rId13" Type="http://schemas.openxmlformats.org/officeDocument/2006/relationships/slide" Target="slides/slide6.xml"/><Relationship Id="rId57" Type="http://schemas.openxmlformats.org/officeDocument/2006/relationships/font" Target="fonts/PoppinsThin-boldItalic.fntdata"/><Relationship Id="rId12" Type="http://schemas.openxmlformats.org/officeDocument/2006/relationships/slide" Target="slides/slide5.xml"/><Relationship Id="rId56" Type="http://schemas.openxmlformats.org/officeDocument/2006/relationships/font" Target="fonts/PoppinsThin-italic.fntdata"/><Relationship Id="rId15" Type="http://schemas.openxmlformats.org/officeDocument/2006/relationships/slide" Target="slides/slide8.xml"/><Relationship Id="rId59" Type="http://schemas.openxmlformats.org/officeDocument/2006/relationships/font" Target="fonts/PoppinsExtraBold-boldItalic.fntdata"/><Relationship Id="rId14" Type="http://schemas.openxmlformats.org/officeDocument/2006/relationships/slide" Target="slides/slide7.xml"/><Relationship Id="rId58" Type="http://schemas.openxmlformats.org/officeDocument/2006/relationships/font" Target="fonts/PoppinsExtraBold-bold.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2-27T15:20:29.934">
    <p:pos x="2193" y="2923"/>
    <p:text>@antoine.durigan-cueille@zoomacom.org = en reprenant l'exemple travaillé en co-prod , nous nous rendons compte qu'ils ont fait fausse route sur la partie Financeurs = en gros pour chaque partie prenante, il faut se mettre à la place de la cible et penser les effets visés à court, myen et long terme (cela marche avec les prescripteurs , relais ect). Pour les financeurs, ils se sont replacés en tant que prescripteurs; Soit on enlève, soit on laisse en montrant un contre exemple . tu me dis
_Assigned to antoine.durigan-cueille_</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4-02-27T15:17:35.901">
    <p:pos x="100" y="47"/>
    <p:text>@antoine.durigan-cueille@zoomacom.org , ici il s'agit de bien appuyer sur le fait que cet outil permet de repenser le livrable comme un moyen (chose pas forcément facile à faire )
_Assigned to antoine.durigan-cueille_</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a202ad845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a202ad845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28 février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b2b569d247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b2b569d247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595959"/>
              </a:buClr>
              <a:buSzPts val="1800"/>
              <a:buAutoNum type="arabicPeriod"/>
            </a:pPr>
            <a:r>
              <a:rPr lang="fr" sz="1800">
                <a:solidFill>
                  <a:srgbClr val="595959"/>
                </a:solidFill>
              </a:rPr>
              <a:t>Ça m’oblige à la penser en terme de finalités - travailler le sens de l’action - se repositionner du point des besoins des bénéficiaires finaux</a:t>
            </a:r>
            <a:endParaRPr sz="1800">
              <a:solidFill>
                <a:srgbClr val="595959"/>
              </a:solidFill>
            </a:endParaRPr>
          </a:p>
          <a:p>
            <a:pPr indent="0" lvl="0" marL="0" rtl="0" algn="l">
              <a:spcBef>
                <a:spcPts val="0"/>
              </a:spcBef>
              <a:spcAft>
                <a:spcPts val="0"/>
              </a:spcAft>
              <a:buClr>
                <a:schemeClr val="dk1"/>
              </a:buClr>
              <a:buSzPts val="1100"/>
              <a:buFont typeface="Arial"/>
              <a:buNone/>
            </a:pPr>
            <a:r>
              <a:rPr lang="fr" sz="1800">
                <a:solidFill>
                  <a:srgbClr val="595959"/>
                </a:solidFill>
              </a:rPr>
              <a:t>habitudes pro : objectifs opérationnels / indicateurs quantitatifs </a:t>
            </a:r>
            <a:br>
              <a:rPr lang="fr" sz="1800">
                <a:solidFill>
                  <a:srgbClr val="595959"/>
                </a:solidFill>
              </a:rPr>
            </a:br>
            <a:r>
              <a:rPr lang="fr" sz="1800">
                <a:solidFill>
                  <a:srgbClr val="595959"/>
                </a:solidFill>
              </a:rPr>
              <a:t>&gt;&gt;&gt; se reposer la question des finalités qui est implicite </a:t>
            </a:r>
            <a:endParaRPr sz="1800">
              <a:solidFill>
                <a:srgbClr val="595959"/>
              </a:solidFill>
            </a:endParaRPr>
          </a:p>
          <a:p>
            <a:pPr indent="0" lvl="0" marL="0" rtl="0" algn="l">
              <a:spcBef>
                <a:spcPts val="0"/>
              </a:spcBef>
              <a:spcAft>
                <a:spcPts val="0"/>
              </a:spcAft>
              <a:buClr>
                <a:schemeClr val="dk1"/>
              </a:buClr>
              <a:buSzPts val="1100"/>
              <a:buFont typeface="Arial"/>
              <a:buNone/>
            </a:pPr>
            <a:r>
              <a:t/>
            </a:r>
            <a:endParaRPr sz="1800">
              <a:solidFill>
                <a:srgbClr val="595959"/>
              </a:solidFill>
            </a:endParaRPr>
          </a:p>
          <a:p>
            <a:pPr indent="-342900" lvl="0" marL="457200" rtl="0" algn="l">
              <a:spcBef>
                <a:spcPts val="0"/>
              </a:spcBef>
              <a:spcAft>
                <a:spcPts val="0"/>
              </a:spcAft>
              <a:buClr>
                <a:srgbClr val="595959"/>
              </a:buClr>
              <a:buSzPts val="1800"/>
              <a:buAutoNum type="arabicPeriod"/>
            </a:pPr>
            <a:r>
              <a:rPr lang="fr" sz="1800">
                <a:solidFill>
                  <a:srgbClr val="595959"/>
                </a:solidFill>
              </a:rPr>
              <a:t>Penser la cohérence des étapes de mise en œuvre de l’activité par rapport à ses finalités </a:t>
            </a:r>
            <a:endParaRPr sz="1800">
              <a:solidFill>
                <a:srgbClr val="595959"/>
              </a:solidFill>
            </a:endParaRPr>
          </a:p>
          <a:p>
            <a:pPr indent="0" lvl="0" marL="0" rtl="0" algn="l">
              <a:spcBef>
                <a:spcPts val="0"/>
              </a:spcBef>
              <a:spcAft>
                <a:spcPts val="0"/>
              </a:spcAft>
              <a:buClr>
                <a:schemeClr val="dk1"/>
              </a:buClr>
              <a:buSzPts val="1100"/>
              <a:buFont typeface="Arial"/>
              <a:buNone/>
            </a:pPr>
            <a:r>
              <a:rPr lang="fr" sz="1800">
                <a:solidFill>
                  <a:srgbClr val="595959"/>
                </a:solidFill>
              </a:rPr>
              <a:t>&gt;&gt;&gt; se reposer la question de l'intérêt de leviers d’actions devenus habituels</a:t>
            </a:r>
            <a:endParaRPr sz="1800">
              <a:solidFill>
                <a:srgbClr val="595959"/>
              </a:solidFill>
            </a:endParaRPr>
          </a:p>
          <a:p>
            <a:pPr indent="0" lvl="0" marL="0" rtl="0" algn="l">
              <a:spcBef>
                <a:spcPts val="0"/>
              </a:spcBef>
              <a:spcAft>
                <a:spcPts val="0"/>
              </a:spcAft>
              <a:buClr>
                <a:schemeClr val="dk1"/>
              </a:buClr>
              <a:buSzPts val="1100"/>
              <a:buFont typeface="Arial"/>
              <a:buNone/>
            </a:pPr>
            <a:r>
              <a:t/>
            </a:r>
            <a:endParaRPr sz="1800">
              <a:solidFill>
                <a:srgbClr val="595959"/>
              </a:solidFill>
            </a:endParaRPr>
          </a:p>
          <a:p>
            <a:pPr indent="-342900" lvl="0" marL="457200" rtl="0" algn="l">
              <a:spcBef>
                <a:spcPts val="0"/>
              </a:spcBef>
              <a:spcAft>
                <a:spcPts val="0"/>
              </a:spcAft>
              <a:buClr>
                <a:srgbClr val="595959"/>
              </a:buClr>
              <a:buSzPts val="1800"/>
              <a:buAutoNum type="arabicPeriod"/>
            </a:pPr>
            <a:r>
              <a:rPr lang="fr" sz="1800">
                <a:solidFill>
                  <a:srgbClr val="595959"/>
                </a:solidFill>
              </a:rPr>
              <a:t>Le travail de formalisation permet de penser la stratégie collectivement et de se mettre d’accord</a:t>
            </a:r>
            <a:br>
              <a:rPr lang="fr" sz="1800">
                <a:solidFill>
                  <a:srgbClr val="595959"/>
                </a:solidFill>
              </a:rPr>
            </a:br>
            <a:endParaRPr sz="1800">
              <a:solidFill>
                <a:srgbClr val="595959"/>
              </a:solidFill>
            </a:endParaRPr>
          </a:p>
          <a:p>
            <a:pPr indent="-342900" lvl="0" marL="457200" rtl="0" algn="l">
              <a:spcBef>
                <a:spcPts val="0"/>
              </a:spcBef>
              <a:spcAft>
                <a:spcPts val="0"/>
              </a:spcAft>
              <a:buClr>
                <a:srgbClr val="595959"/>
              </a:buClr>
              <a:buSzPts val="1800"/>
              <a:buAutoNum type="arabicPeriod"/>
            </a:pPr>
            <a:r>
              <a:rPr lang="fr" sz="1800">
                <a:solidFill>
                  <a:srgbClr val="595959"/>
                </a:solidFill>
              </a:rPr>
              <a:t>ça facilite l’évaluation, il ne reste plus qu’à vérifier, penser aux données dont on a vraiment besoin</a:t>
            </a:r>
            <a:endParaRPr sz="1800">
              <a:solidFill>
                <a:srgbClr val="595959"/>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acd68acdd6_1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acd68acdd6_1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b0bb7de687_0_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b0bb7de687_0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acd68acdd6_1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acd68acdd6_1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b263f52da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b263f52da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8eae98846b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8eae98846b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b0bb7de68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b0bb7de68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b0bb7de687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b0bb7de687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b0bb7de687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b0bb7de687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b0bb7de687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b0bb7de687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a30414664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a30414664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acd68acdd6_1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acd68acdd6_1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b37d8bb64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2b37d8bb64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http://www.sietmanagement.fr/lapproche-par-les-parties-prenantes-gouvernance-responsabilite-e-freeman/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b0bb7de6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b0bb7de68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bd19b916e4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2bd19b916e4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b0bb7de687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2b0bb7de687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bcbc107452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2bcbc107452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2b37d8bb648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2b37d8bb648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2b0bb7de687_0_4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2b0bb7de687_0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2b0bb7de687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2b0bb7de687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2b0bb7de687_0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2b0bb7de687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8e5c73cc7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8e5c73cc7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fr" sz="1800">
                <a:solidFill>
                  <a:schemeClr val="dk1"/>
                </a:solidFill>
              </a:rPr>
              <a:t>Amélioration continue</a:t>
            </a:r>
            <a:endParaRPr sz="1800">
              <a:solidFill>
                <a:schemeClr val="dk1"/>
              </a:solidFill>
            </a:endParaRPr>
          </a:p>
          <a:p>
            <a:pPr indent="-342900" lvl="0" marL="457200" rtl="0" algn="l">
              <a:spcBef>
                <a:spcPts val="0"/>
              </a:spcBef>
              <a:spcAft>
                <a:spcPts val="0"/>
              </a:spcAft>
              <a:buClr>
                <a:schemeClr val="dk1"/>
              </a:buClr>
              <a:buSzPts val="1800"/>
              <a:buChar char="-"/>
            </a:pPr>
            <a:r>
              <a:rPr lang="fr" sz="1800">
                <a:solidFill>
                  <a:schemeClr val="dk1"/>
                </a:solidFill>
              </a:rPr>
              <a:t>Optimisation des ressources (financières, humaines, matérielles) </a:t>
            </a:r>
            <a:endParaRPr sz="1800">
              <a:solidFill>
                <a:schemeClr val="dk1"/>
              </a:solidFill>
            </a:endParaRPr>
          </a:p>
          <a:p>
            <a:pPr indent="-342900" lvl="0" marL="457200" rtl="0" algn="l">
              <a:spcBef>
                <a:spcPts val="0"/>
              </a:spcBef>
              <a:spcAft>
                <a:spcPts val="0"/>
              </a:spcAft>
              <a:buClr>
                <a:schemeClr val="dk1"/>
              </a:buClr>
              <a:buSzPts val="1800"/>
              <a:buChar char="-"/>
            </a:pPr>
            <a:r>
              <a:rPr lang="fr" sz="1800">
                <a:solidFill>
                  <a:schemeClr val="dk1"/>
                </a:solidFill>
              </a:rPr>
              <a:t>Validation des objectifs </a:t>
            </a:r>
            <a:endParaRPr sz="1800">
              <a:solidFill>
                <a:schemeClr val="dk1"/>
              </a:solidFill>
            </a:endParaRPr>
          </a:p>
          <a:p>
            <a:pPr indent="-342900" lvl="0" marL="457200" rtl="0" algn="l">
              <a:spcBef>
                <a:spcPts val="0"/>
              </a:spcBef>
              <a:spcAft>
                <a:spcPts val="0"/>
              </a:spcAft>
              <a:buClr>
                <a:schemeClr val="dk1"/>
              </a:buClr>
              <a:buSzPts val="1800"/>
              <a:buChar char="-"/>
            </a:pPr>
            <a:r>
              <a:rPr lang="fr" sz="1800">
                <a:solidFill>
                  <a:schemeClr val="dk1"/>
                </a:solidFill>
              </a:rPr>
              <a:t>Responsabilité </a:t>
            </a:r>
            <a:endParaRPr sz="1800">
              <a:solidFill>
                <a:schemeClr val="dk1"/>
              </a:solidFill>
            </a:endParaRPr>
          </a:p>
          <a:p>
            <a:pPr indent="-342900" lvl="0" marL="457200" rtl="0" algn="l">
              <a:spcBef>
                <a:spcPts val="0"/>
              </a:spcBef>
              <a:spcAft>
                <a:spcPts val="0"/>
              </a:spcAft>
              <a:buClr>
                <a:schemeClr val="dk1"/>
              </a:buClr>
              <a:buSzPts val="1800"/>
              <a:buChar char="-"/>
            </a:pPr>
            <a:r>
              <a:rPr lang="fr" sz="1800">
                <a:solidFill>
                  <a:schemeClr val="dk1"/>
                </a:solidFill>
              </a:rPr>
              <a:t>Communication externe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2bd19b916e4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2bd19b916e4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2b0bb7de687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2b0bb7de687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2b43fdacc45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2b43fdacc45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8e5c73cc7e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8e5c73cc7e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8e5c73cc7e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8e5c73cc7e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acd68acdd6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acd68acdd6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acd68acdd6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acd68acdd6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acd68acdd6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acd68acdd6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a5fa524d3e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a5fa524d3e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36.png"/><Relationship Id="rId10" Type="http://schemas.openxmlformats.org/officeDocument/2006/relationships/image" Target="../media/image12.png"/><Relationship Id="rId13" Type="http://schemas.openxmlformats.org/officeDocument/2006/relationships/image" Target="../media/image8.png"/><Relationship Id="rId12"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37.png"/><Relationship Id="rId15" Type="http://schemas.openxmlformats.org/officeDocument/2006/relationships/image" Target="../media/image5.png"/><Relationship Id="rId14" Type="http://schemas.openxmlformats.org/officeDocument/2006/relationships/image" Target="../media/image10.jpg"/><Relationship Id="rId5" Type="http://schemas.openxmlformats.org/officeDocument/2006/relationships/image" Target="../media/image14.png"/><Relationship Id="rId6" Type="http://schemas.openxmlformats.org/officeDocument/2006/relationships/image" Target="../media/image4.png"/><Relationship Id="rId7" Type="http://schemas.openxmlformats.org/officeDocument/2006/relationships/image" Target="../media/image1.png"/><Relationship Id="rId8"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7.png"/><Relationship Id="rId4" Type="http://schemas.openxmlformats.org/officeDocument/2006/relationships/image" Target="../media/image28.png"/><Relationship Id="rId5"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comments" Target="../comments/comment1.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comments" Target="../comments/commen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7.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7.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6.png"/><Relationship Id="rId4" Type="http://schemas.openxmlformats.org/officeDocument/2006/relationships/hyperlink" Target="https://blog.secteur-prive-developpement.fr/app/uploads/2019/06/PRO-Revue-N31-FR-La-theorie-du-changement-appliquee-aux-interventions.jp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6.png"/><Relationship Id="rId4" Type="http://schemas.openxmlformats.org/officeDocument/2006/relationships/hyperlink" Target="https://blog.secteur-prive-developpement.fr/app/uploads/2019/06/PRO-Revue-N31-FR-La-theorie-du-changement-appliquee-aux-interventions.jpg" TargetMode="External"/></Relationships>
</file>

<file path=ppt/slides/_rels/slide32.xml.rels><?xml version="1.0" encoding="UTF-8" standalone="yes"?><Relationships xmlns="http://schemas.openxmlformats.org/package/2006/relationships"><Relationship Id="rId11" Type="http://schemas.openxmlformats.org/officeDocument/2006/relationships/image" Target="../media/image36.png"/><Relationship Id="rId10" Type="http://schemas.openxmlformats.org/officeDocument/2006/relationships/image" Target="../media/image12.png"/><Relationship Id="rId13" Type="http://schemas.openxmlformats.org/officeDocument/2006/relationships/image" Target="../media/image8.png"/><Relationship Id="rId12"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37.png"/><Relationship Id="rId15" Type="http://schemas.openxmlformats.org/officeDocument/2006/relationships/image" Target="../media/image5.png"/><Relationship Id="rId14" Type="http://schemas.openxmlformats.org/officeDocument/2006/relationships/image" Target="../media/image10.jpg"/><Relationship Id="rId5" Type="http://schemas.openxmlformats.org/officeDocument/2006/relationships/image" Target="../media/image14.png"/><Relationship Id="rId6" Type="http://schemas.openxmlformats.org/officeDocument/2006/relationships/image" Target="../media/image4.png"/><Relationship Id="rId7" Type="http://schemas.openxmlformats.org/officeDocument/2006/relationships/image" Target="../media/image1.png"/><Relationship Id="rId8"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134B"/>
        </a:solidFill>
      </p:bgPr>
    </p:bg>
    <p:spTree>
      <p:nvGrpSpPr>
        <p:cNvPr id="53" name="Shape 53"/>
        <p:cNvGrpSpPr/>
        <p:nvPr/>
      </p:nvGrpSpPr>
      <p:grpSpPr>
        <a:xfrm>
          <a:off x="0" y="0"/>
          <a:ext cx="0" cy="0"/>
          <a:chOff x="0" y="0"/>
          <a:chExt cx="0" cy="0"/>
        </a:xfrm>
      </p:grpSpPr>
      <p:sp>
        <p:nvSpPr>
          <p:cNvPr id="54" name="Google Shape;54;p13"/>
          <p:cNvSpPr txBox="1"/>
          <p:nvPr/>
        </p:nvSpPr>
        <p:spPr>
          <a:xfrm>
            <a:off x="535850" y="593400"/>
            <a:ext cx="7812000" cy="28344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fr" sz="4100">
                <a:solidFill>
                  <a:srgbClr val="FFFFFF"/>
                </a:solidFill>
                <a:latin typeface="Poppins Black"/>
                <a:ea typeface="Poppins Black"/>
                <a:cs typeface="Poppins Black"/>
                <a:sym typeface="Poppins Black"/>
              </a:rPr>
              <a:t>Webinaire </a:t>
            </a:r>
            <a:br>
              <a:rPr lang="fr" sz="4100">
                <a:solidFill>
                  <a:srgbClr val="FFFFFF"/>
                </a:solidFill>
                <a:latin typeface="Poppins Black"/>
                <a:ea typeface="Poppins Black"/>
                <a:cs typeface="Poppins Black"/>
                <a:sym typeface="Poppins Black"/>
              </a:rPr>
            </a:br>
            <a:r>
              <a:rPr lang="fr" sz="3300">
                <a:solidFill>
                  <a:srgbClr val="FFFFFF"/>
                </a:solidFill>
                <a:latin typeface="Poppins"/>
                <a:ea typeface="Poppins"/>
                <a:cs typeface="Poppins"/>
                <a:sym typeface="Poppins"/>
              </a:rPr>
              <a:t>— 3 outils pour concevoir </a:t>
            </a:r>
            <a:br>
              <a:rPr lang="fr" sz="3300">
                <a:solidFill>
                  <a:srgbClr val="FFFFFF"/>
                </a:solidFill>
                <a:latin typeface="Poppins"/>
                <a:ea typeface="Poppins"/>
                <a:cs typeface="Poppins"/>
                <a:sym typeface="Poppins"/>
              </a:rPr>
            </a:br>
            <a:r>
              <a:rPr lang="fr" sz="3300">
                <a:solidFill>
                  <a:srgbClr val="FFFFFF"/>
                </a:solidFill>
                <a:latin typeface="Poppins"/>
                <a:ea typeface="Poppins"/>
                <a:cs typeface="Poppins"/>
                <a:sym typeface="Poppins"/>
              </a:rPr>
              <a:t>la stratégie d’impact des activités d’accompagnement numérique </a:t>
            </a:r>
            <a:br>
              <a:rPr lang="fr" sz="3300">
                <a:solidFill>
                  <a:srgbClr val="FFFFFF"/>
                </a:solidFill>
                <a:latin typeface="Poppins"/>
                <a:ea typeface="Poppins"/>
                <a:cs typeface="Poppins"/>
                <a:sym typeface="Poppins"/>
              </a:rPr>
            </a:br>
            <a:r>
              <a:rPr lang="fr" sz="3300">
                <a:solidFill>
                  <a:srgbClr val="FFFFFF"/>
                </a:solidFill>
                <a:latin typeface="Poppins"/>
                <a:ea typeface="Poppins"/>
                <a:cs typeface="Poppins"/>
                <a:sym typeface="Poppins"/>
              </a:rPr>
              <a:t>du Hub</a:t>
            </a:r>
            <a:endParaRPr sz="4100">
              <a:solidFill>
                <a:srgbClr val="FFFFFF"/>
              </a:solidFill>
              <a:latin typeface="Poppins Black"/>
              <a:ea typeface="Poppins Black"/>
              <a:cs typeface="Poppins Black"/>
              <a:sym typeface="Poppins Black"/>
            </a:endParaRPr>
          </a:p>
        </p:txBody>
      </p:sp>
      <p:sp>
        <p:nvSpPr>
          <p:cNvPr id="55" name="Google Shape;55;p13"/>
          <p:cNvSpPr txBox="1"/>
          <p:nvPr/>
        </p:nvSpPr>
        <p:spPr>
          <a:xfrm>
            <a:off x="535850" y="3622125"/>
            <a:ext cx="8158200" cy="585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i="1" lang="fr" sz="1600">
                <a:solidFill>
                  <a:srgbClr val="FFD500"/>
                </a:solidFill>
                <a:latin typeface="Poppins"/>
                <a:ea typeface="Poppins"/>
                <a:cs typeface="Poppins"/>
                <a:sym typeface="Poppins"/>
              </a:rPr>
              <a:t>Produit dans le cadre de l’AMI “Outiller </a:t>
            </a:r>
            <a:br>
              <a:rPr i="1" lang="fr" sz="1600">
                <a:solidFill>
                  <a:srgbClr val="FFD500"/>
                </a:solidFill>
                <a:latin typeface="Poppins"/>
                <a:ea typeface="Poppins"/>
                <a:cs typeface="Poppins"/>
                <a:sym typeface="Poppins"/>
              </a:rPr>
            </a:br>
            <a:r>
              <a:rPr i="1" lang="fr" sz="1600">
                <a:solidFill>
                  <a:srgbClr val="FFD500"/>
                </a:solidFill>
                <a:latin typeface="Poppins"/>
                <a:ea typeface="Poppins"/>
                <a:cs typeface="Poppins"/>
                <a:sym typeface="Poppins"/>
              </a:rPr>
              <a:t>la médiation numérique” - LE BOUQUET</a:t>
            </a:r>
            <a:endParaRPr i="1" sz="1600">
              <a:solidFill>
                <a:srgbClr val="FFD500"/>
              </a:solidFill>
              <a:latin typeface="Poppins"/>
              <a:ea typeface="Poppins"/>
              <a:cs typeface="Poppins"/>
              <a:sym typeface="Poppins"/>
            </a:endParaRPr>
          </a:p>
        </p:txBody>
      </p:sp>
      <p:sp>
        <p:nvSpPr>
          <p:cNvPr id="56" name="Google Shape;56;p13"/>
          <p:cNvSpPr/>
          <p:nvPr/>
        </p:nvSpPr>
        <p:spPr>
          <a:xfrm>
            <a:off x="0" y="4450530"/>
            <a:ext cx="9144000" cy="694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 name="Google Shape;57;p13"/>
          <p:cNvGrpSpPr/>
          <p:nvPr/>
        </p:nvGrpSpPr>
        <p:grpSpPr>
          <a:xfrm>
            <a:off x="4497136" y="4648524"/>
            <a:ext cx="4565842" cy="323231"/>
            <a:chOff x="1727263" y="4676210"/>
            <a:chExt cx="5573537" cy="394569"/>
          </a:xfrm>
        </p:grpSpPr>
        <p:pic>
          <p:nvPicPr>
            <p:cNvPr id="58" name="Google Shape;58;p13"/>
            <p:cNvPicPr preferRelativeResize="0"/>
            <p:nvPr/>
          </p:nvPicPr>
          <p:blipFill>
            <a:blip r:embed="rId3">
              <a:alphaModFix/>
            </a:blip>
            <a:stretch>
              <a:fillRect/>
            </a:stretch>
          </p:blipFill>
          <p:spPr>
            <a:xfrm>
              <a:off x="4550053" y="4768705"/>
              <a:ext cx="692931" cy="209580"/>
            </a:xfrm>
            <a:prstGeom prst="rect">
              <a:avLst/>
            </a:prstGeom>
            <a:noFill/>
            <a:ln>
              <a:noFill/>
            </a:ln>
          </p:spPr>
        </p:pic>
        <p:pic>
          <p:nvPicPr>
            <p:cNvPr id="59" name="Google Shape;59;p13"/>
            <p:cNvPicPr preferRelativeResize="0"/>
            <p:nvPr/>
          </p:nvPicPr>
          <p:blipFill>
            <a:blip r:embed="rId4">
              <a:alphaModFix/>
            </a:blip>
            <a:stretch>
              <a:fillRect/>
            </a:stretch>
          </p:blipFill>
          <p:spPr>
            <a:xfrm>
              <a:off x="4052678" y="4696687"/>
              <a:ext cx="353608" cy="353615"/>
            </a:xfrm>
            <a:prstGeom prst="rect">
              <a:avLst/>
            </a:prstGeom>
            <a:noFill/>
            <a:ln>
              <a:noFill/>
            </a:ln>
          </p:spPr>
        </p:pic>
        <p:pic>
          <p:nvPicPr>
            <p:cNvPr id="60" name="Google Shape;60;p13"/>
            <p:cNvPicPr preferRelativeResize="0"/>
            <p:nvPr/>
          </p:nvPicPr>
          <p:blipFill>
            <a:blip r:embed="rId5">
              <a:alphaModFix/>
            </a:blip>
            <a:stretch>
              <a:fillRect/>
            </a:stretch>
          </p:blipFill>
          <p:spPr>
            <a:xfrm>
              <a:off x="5386750" y="4695980"/>
              <a:ext cx="353609" cy="355029"/>
            </a:xfrm>
            <a:prstGeom prst="rect">
              <a:avLst/>
            </a:prstGeom>
            <a:noFill/>
            <a:ln>
              <a:noFill/>
            </a:ln>
          </p:spPr>
        </p:pic>
        <p:pic>
          <p:nvPicPr>
            <p:cNvPr id="61" name="Google Shape;61;p13"/>
            <p:cNvPicPr preferRelativeResize="0"/>
            <p:nvPr/>
          </p:nvPicPr>
          <p:blipFill>
            <a:blip r:embed="rId6">
              <a:alphaModFix/>
            </a:blip>
            <a:stretch>
              <a:fillRect/>
            </a:stretch>
          </p:blipFill>
          <p:spPr>
            <a:xfrm>
              <a:off x="5884124" y="4718385"/>
              <a:ext cx="387767" cy="310219"/>
            </a:xfrm>
            <a:prstGeom prst="rect">
              <a:avLst/>
            </a:prstGeom>
            <a:noFill/>
            <a:ln>
              <a:noFill/>
            </a:ln>
          </p:spPr>
        </p:pic>
        <p:pic>
          <p:nvPicPr>
            <p:cNvPr id="62" name="Google Shape;62;p13"/>
            <p:cNvPicPr preferRelativeResize="0"/>
            <p:nvPr/>
          </p:nvPicPr>
          <p:blipFill>
            <a:blip r:embed="rId7">
              <a:alphaModFix/>
            </a:blip>
            <a:stretch>
              <a:fillRect/>
            </a:stretch>
          </p:blipFill>
          <p:spPr>
            <a:xfrm>
              <a:off x="2723715" y="4676210"/>
              <a:ext cx="526784" cy="394569"/>
            </a:xfrm>
            <a:prstGeom prst="rect">
              <a:avLst/>
            </a:prstGeom>
            <a:noFill/>
            <a:ln>
              <a:noFill/>
            </a:ln>
          </p:spPr>
        </p:pic>
        <p:pic>
          <p:nvPicPr>
            <p:cNvPr id="63" name="Google Shape;63;p13"/>
            <p:cNvPicPr preferRelativeResize="0"/>
            <p:nvPr/>
          </p:nvPicPr>
          <p:blipFill>
            <a:blip r:embed="rId8">
              <a:alphaModFix/>
            </a:blip>
            <a:stretch>
              <a:fillRect/>
            </a:stretch>
          </p:blipFill>
          <p:spPr>
            <a:xfrm>
              <a:off x="3394265" y="4676211"/>
              <a:ext cx="514648" cy="394568"/>
            </a:xfrm>
            <a:prstGeom prst="rect">
              <a:avLst/>
            </a:prstGeom>
            <a:noFill/>
            <a:ln>
              <a:noFill/>
            </a:ln>
          </p:spPr>
        </p:pic>
        <p:pic>
          <p:nvPicPr>
            <p:cNvPr id="64" name="Google Shape;64;p13"/>
            <p:cNvPicPr preferRelativeResize="0"/>
            <p:nvPr/>
          </p:nvPicPr>
          <p:blipFill>
            <a:blip r:embed="rId9">
              <a:alphaModFix/>
            </a:blip>
            <a:stretch>
              <a:fillRect/>
            </a:stretch>
          </p:blipFill>
          <p:spPr>
            <a:xfrm>
              <a:off x="6415658" y="4705028"/>
              <a:ext cx="353610" cy="336934"/>
            </a:xfrm>
            <a:prstGeom prst="rect">
              <a:avLst/>
            </a:prstGeom>
            <a:noFill/>
            <a:ln>
              <a:noFill/>
            </a:ln>
          </p:spPr>
        </p:pic>
        <p:pic>
          <p:nvPicPr>
            <p:cNvPr id="65" name="Google Shape;65;p13"/>
            <p:cNvPicPr preferRelativeResize="0"/>
            <p:nvPr/>
          </p:nvPicPr>
          <p:blipFill>
            <a:blip r:embed="rId10">
              <a:alphaModFix/>
            </a:blip>
            <a:stretch>
              <a:fillRect/>
            </a:stretch>
          </p:blipFill>
          <p:spPr>
            <a:xfrm>
              <a:off x="6913033" y="4731717"/>
              <a:ext cx="387767" cy="283554"/>
            </a:xfrm>
            <a:prstGeom prst="rect">
              <a:avLst/>
            </a:prstGeom>
            <a:noFill/>
            <a:ln>
              <a:noFill/>
            </a:ln>
          </p:spPr>
        </p:pic>
        <p:pic>
          <p:nvPicPr>
            <p:cNvPr id="66" name="Google Shape;66;p13"/>
            <p:cNvPicPr preferRelativeResize="0"/>
            <p:nvPr/>
          </p:nvPicPr>
          <p:blipFill>
            <a:blip r:embed="rId11">
              <a:alphaModFix/>
            </a:blip>
            <a:stretch>
              <a:fillRect/>
            </a:stretch>
          </p:blipFill>
          <p:spPr>
            <a:xfrm>
              <a:off x="1727263" y="4696695"/>
              <a:ext cx="295838" cy="353599"/>
            </a:xfrm>
            <a:prstGeom prst="rect">
              <a:avLst/>
            </a:prstGeom>
            <a:noFill/>
            <a:ln>
              <a:noFill/>
            </a:ln>
          </p:spPr>
        </p:pic>
        <p:pic>
          <p:nvPicPr>
            <p:cNvPr id="67" name="Google Shape;67;p13"/>
            <p:cNvPicPr preferRelativeResize="0"/>
            <p:nvPr/>
          </p:nvPicPr>
          <p:blipFill>
            <a:blip r:embed="rId12">
              <a:alphaModFix/>
            </a:blip>
            <a:stretch>
              <a:fillRect/>
            </a:stretch>
          </p:blipFill>
          <p:spPr>
            <a:xfrm>
              <a:off x="2166867" y="4676210"/>
              <a:ext cx="413082" cy="394569"/>
            </a:xfrm>
            <a:prstGeom prst="rect">
              <a:avLst/>
            </a:prstGeom>
            <a:noFill/>
            <a:ln>
              <a:noFill/>
            </a:ln>
          </p:spPr>
        </p:pic>
      </p:grpSp>
      <p:pic>
        <p:nvPicPr>
          <p:cNvPr id="68" name="Google Shape;68;p13"/>
          <p:cNvPicPr preferRelativeResize="0"/>
          <p:nvPr/>
        </p:nvPicPr>
        <p:blipFill>
          <a:blip r:embed="rId13">
            <a:alphaModFix/>
          </a:blip>
          <a:stretch>
            <a:fillRect/>
          </a:stretch>
        </p:blipFill>
        <p:spPr>
          <a:xfrm>
            <a:off x="679125" y="4582937"/>
            <a:ext cx="1338491" cy="445100"/>
          </a:xfrm>
          <a:prstGeom prst="rect">
            <a:avLst/>
          </a:prstGeom>
          <a:noFill/>
          <a:ln>
            <a:noFill/>
          </a:ln>
        </p:spPr>
      </p:pic>
      <p:pic>
        <p:nvPicPr>
          <p:cNvPr id="69" name="Google Shape;69;p13"/>
          <p:cNvPicPr preferRelativeResize="0"/>
          <p:nvPr/>
        </p:nvPicPr>
        <p:blipFill>
          <a:blip r:embed="rId14">
            <a:alphaModFix/>
          </a:blip>
          <a:stretch>
            <a:fillRect/>
          </a:stretch>
        </p:blipFill>
        <p:spPr>
          <a:xfrm>
            <a:off x="111426" y="4535738"/>
            <a:ext cx="489048" cy="495524"/>
          </a:xfrm>
          <a:prstGeom prst="rect">
            <a:avLst/>
          </a:prstGeom>
          <a:noFill/>
          <a:ln>
            <a:noFill/>
          </a:ln>
        </p:spPr>
      </p:pic>
      <p:pic>
        <p:nvPicPr>
          <p:cNvPr id="70" name="Google Shape;70;p13"/>
          <p:cNvPicPr preferRelativeResize="0"/>
          <p:nvPr/>
        </p:nvPicPr>
        <p:blipFill>
          <a:blip r:embed="rId15">
            <a:alphaModFix/>
          </a:blip>
          <a:stretch>
            <a:fillRect/>
          </a:stretch>
        </p:blipFill>
        <p:spPr>
          <a:xfrm>
            <a:off x="2017625" y="4582939"/>
            <a:ext cx="445077" cy="4451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2"/>
          <p:cNvSpPr txBox="1"/>
          <p:nvPr/>
        </p:nvSpPr>
        <p:spPr>
          <a:xfrm>
            <a:off x="1354500" y="1545950"/>
            <a:ext cx="7339500" cy="646200"/>
          </a:xfrm>
          <a:prstGeom prst="rect">
            <a:avLst/>
          </a:prstGeom>
          <a:solidFill>
            <a:schemeClr val="lt1"/>
          </a:solidFill>
          <a:ln cap="flat" cmpd="sng" w="9525">
            <a:solidFill>
              <a:srgbClr val="39BCBD"/>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 sz="1300">
                <a:solidFill>
                  <a:srgbClr val="39BCBD"/>
                </a:solidFill>
                <a:latin typeface="Poppins"/>
                <a:ea typeface="Poppins"/>
                <a:cs typeface="Poppins"/>
                <a:sym typeface="Poppins"/>
              </a:rPr>
              <a:t>S’obliger</a:t>
            </a:r>
            <a:r>
              <a:rPr b="1" lang="fr" sz="1300">
                <a:solidFill>
                  <a:srgbClr val="39BCBD"/>
                </a:solidFill>
                <a:latin typeface="Poppins"/>
                <a:ea typeface="Poppins"/>
                <a:cs typeface="Poppins"/>
                <a:sym typeface="Poppins"/>
              </a:rPr>
              <a:t> à penser l’activité d’accompagnement en termes de finalités et se repositionner du point de vue des besoins des bénéficiaires finaux.</a:t>
            </a:r>
            <a:endParaRPr b="1" sz="1300">
              <a:solidFill>
                <a:srgbClr val="39BCBD"/>
              </a:solidFill>
              <a:latin typeface="Poppins"/>
              <a:ea typeface="Poppins"/>
              <a:cs typeface="Poppins"/>
              <a:sym typeface="Poppins"/>
            </a:endParaRPr>
          </a:p>
        </p:txBody>
      </p:sp>
      <p:sp>
        <p:nvSpPr>
          <p:cNvPr id="133" name="Google Shape;133;p22"/>
          <p:cNvSpPr txBox="1"/>
          <p:nvPr/>
        </p:nvSpPr>
        <p:spPr>
          <a:xfrm>
            <a:off x="1354500" y="2375588"/>
            <a:ext cx="7339500" cy="646200"/>
          </a:xfrm>
          <a:prstGeom prst="rect">
            <a:avLst/>
          </a:prstGeom>
          <a:solidFill>
            <a:schemeClr val="lt1"/>
          </a:solidFill>
          <a:ln cap="flat" cmpd="sng" w="9525">
            <a:solidFill>
              <a:srgbClr val="39BCBD"/>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 sz="1300">
                <a:solidFill>
                  <a:srgbClr val="39BCBD"/>
                </a:solidFill>
                <a:latin typeface="Poppins"/>
                <a:ea typeface="Poppins"/>
                <a:cs typeface="Poppins"/>
                <a:sym typeface="Poppins"/>
              </a:rPr>
              <a:t>Penser la cohérence des étapes de mise en œuvre de l’activité </a:t>
            </a:r>
            <a:br>
              <a:rPr b="1" lang="fr" sz="1300">
                <a:solidFill>
                  <a:srgbClr val="39BCBD"/>
                </a:solidFill>
                <a:latin typeface="Poppins"/>
                <a:ea typeface="Poppins"/>
                <a:cs typeface="Poppins"/>
                <a:sym typeface="Poppins"/>
              </a:rPr>
            </a:br>
            <a:r>
              <a:rPr b="1" lang="fr" sz="1300">
                <a:solidFill>
                  <a:srgbClr val="39BCBD"/>
                </a:solidFill>
                <a:latin typeface="Poppins"/>
                <a:ea typeface="Poppins"/>
                <a:cs typeface="Poppins"/>
                <a:sym typeface="Poppins"/>
              </a:rPr>
              <a:t>par rapport à ses finalités. </a:t>
            </a:r>
            <a:endParaRPr b="1" sz="1300">
              <a:solidFill>
                <a:srgbClr val="39BCBD"/>
              </a:solidFill>
              <a:latin typeface="Poppins"/>
              <a:ea typeface="Poppins"/>
              <a:cs typeface="Poppins"/>
              <a:sym typeface="Poppins"/>
            </a:endParaRPr>
          </a:p>
        </p:txBody>
      </p:sp>
      <p:sp>
        <p:nvSpPr>
          <p:cNvPr id="134" name="Google Shape;134;p22"/>
          <p:cNvSpPr txBox="1"/>
          <p:nvPr/>
        </p:nvSpPr>
        <p:spPr>
          <a:xfrm>
            <a:off x="1354500" y="3236268"/>
            <a:ext cx="7339500" cy="646200"/>
          </a:xfrm>
          <a:prstGeom prst="rect">
            <a:avLst/>
          </a:prstGeom>
          <a:solidFill>
            <a:schemeClr val="lt1"/>
          </a:solidFill>
          <a:ln cap="flat" cmpd="sng" w="9525">
            <a:solidFill>
              <a:srgbClr val="39BCBD"/>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 sz="1300">
                <a:solidFill>
                  <a:srgbClr val="39BCBD"/>
                </a:solidFill>
                <a:latin typeface="Poppins"/>
                <a:ea typeface="Poppins"/>
                <a:cs typeface="Poppins"/>
                <a:sym typeface="Poppins"/>
              </a:rPr>
              <a:t>Formaliser collectivement la stratégie d’impact, se mettre d’accord.</a:t>
            </a:r>
            <a:endParaRPr b="1" sz="1300">
              <a:solidFill>
                <a:srgbClr val="39BCBD"/>
              </a:solidFill>
              <a:latin typeface="Poppins"/>
              <a:ea typeface="Poppins"/>
              <a:cs typeface="Poppins"/>
              <a:sym typeface="Poppins"/>
            </a:endParaRPr>
          </a:p>
        </p:txBody>
      </p:sp>
      <p:sp>
        <p:nvSpPr>
          <p:cNvPr id="135" name="Google Shape;135;p22"/>
          <p:cNvSpPr txBox="1"/>
          <p:nvPr/>
        </p:nvSpPr>
        <p:spPr>
          <a:xfrm>
            <a:off x="1354500" y="4096948"/>
            <a:ext cx="7339500" cy="646200"/>
          </a:xfrm>
          <a:prstGeom prst="rect">
            <a:avLst/>
          </a:prstGeom>
          <a:solidFill>
            <a:schemeClr val="lt1"/>
          </a:solidFill>
          <a:ln cap="flat" cmpd="sng" w="9525">
            <a:solidFill>
              <a:srgbClr val="39BCBD"/>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 sz="1300">
                <a:solidFill>
                  <a:srgbClr val="39BCBD"/>
                </a:solidFill>
                <a:latin typeface="Poppins"/>
                <a:ea typeface="Poppins"/>
                <a:cs typeface="Poppins"/>
                <a:sym typeface="Poppins"/>
              </a:rPr>
              <a:t>Faciliter l’évaluation et penser aux données dont on a vraiment besoin.</a:t>
            </a:r>
            <a:endParaRPr b="1" sz="1300">
              <a:solidFill>
                <a:srgbClr val="39BCBD"/>
              </a:solidFill>
              <a:latin typeface="Poppins"/>
              <a:ea typeface="Poppins"/>
              <a:cs typeface="Poppins"/>
              <a:sym typeface="Poppins"/>
            </a:endParaRPr>
          </a:p>
        </p:txBody>
      </p:sp>
      <p:sp>
        <p:nvSpPr>
          <p:cNvPr id="136" name="Google Shape;136;p22"/>
          <p:cNvSpPr/>
          <p:nvPr/>
        </p:nvSpPr>
        <p:spPr>
          <a:xfrm>
            <a:off x="489100" y="1545950"/>
            <a:ext cx="646200" cy="646200"/>
          </a:xfrm>
          <a:prstGeom prst="ellipse">
            <a:avLst/>
          </a:prstGeom>
          <a:solidFill>
            <a:srgbClr val="39BCB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3600">
                <a:solidFill>
                  <a:schemeClr val="lt1"/>
                </a:solidFill>
                <a:latin typeface="Poppins Black"/>
                <a:ea typeface="Poppins Black"/>
                <a:cs typeface="Poppins Black"/>
                <a:sym typeface="Poppins Black"/>
              </a:rPr>
              <a:t>1</a:t>
            </a:r>
            <a:endParaRPr sz="3600">
              <a:solidFill>
                <a:schemeClr val="lt1"/>
              </a:solidFill>
              <a:latin typeface="Poppins Black"/>
              <a:ea typeface="Poppins Black"/>
              <a:cs typeface="Poppins Black"/>
              <a:sym typeface="Poppins Black"/>
            </a:endParaRPr>
          </a:p>
        </p:txBody>
      </p:sp>
      <p:sp>
        <p:nvSpPr>
          <p:cNvPr id="137" name="Google Shape;137;p22"/>
          <p:cNvSpPr/>
          <p:nvPr/>
        </p:nvSpPr>
        <p:spPr>
          <a:xfrm>
            <a:off x="489100" y="2375585"/>
            <a:ext cx="646200" cy="646200"/>
          </a:xfrm>
          <a:prstGeom prst="ellipse">
            <a:avLst/>
          </a:prstGeom>
          <a:solidFill>
            <a:srgbClr val="39BCB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3600">
                <a:solidFill>
                  <a:schemeClr val="lt1"/>
                </a:solidFill>
                <a:latin typeface="Poppins Black"/>
                <a:ea typeface="Poppins Black"/>
                <a:cs typeface="Poppins Black"/>
                <a:sym typeface="Poppins Black"/>
              </a:rPr>
              <a:t>2</a:t>
            </a:r>
            <a:endParaRPr sz="3600">
              <a:solidFill>
                <a:schemeClr val="lt1"/>
              </a:solidFill>
              <a:latin typeface="Poppins Black"/>
              <a:ea typeface="Poppins Black"/>
              <a:cs typeface="Poppins Black"/>
              <a:sym typeface="Poppins Black"/>
            </a:endParaRPr>
          </a:p>
        </p:txBody>
      </p:sp>
      <p:sp>
        <p:nvSpPr>
          <p:cNvPr id="138" name="Google Shape;138;p22"/>
          <p:cNvSpPr/>
          <p:nvPr/>
        </p:nvSpPr>
        <p:spPr>
          <a:xfrm>
            <a:off x="489100" y="3205219"/>
            <a:ext cx="646200" cy="646200"/>
          </a:xfrm>
          <a:prstGeom prst="ellipse">
            <a:avLst/>
          </a:prstGeom>
          <a:solidFill>
            <a:srgbClr val="39BCB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3600">
                <a:solidFill>
                  <a:schemeClr val="lt1"/>
                </a:solidFill>
                <a:latin typeface="Poppins Black"/>
                <a:ea typeface="Poppins Black"/>
                <a:cs typeface="Poppins Black"/>
                <a:sym typeface="Poppins Black"/>
              </a:rPr>
              <a:t>3</a:t>
            </a:r>
            <a:endParaRPr sz="3600">
              <a:solidFill>
                <a:schemeClr val="lt1"/>
              </a:solidFill>
              <a:latin typeface="Poppins Black"/>
              <a:ea typeface="Poppins Black"/>
              <a:cs typeface="Poppins Black"/>
              <a:sym typeface="Poppins Black"/>
            </a:endParaRPr>
          </a:p>
        </p:txBody>
      </p:sp>
      <p:sp>
        <p:nvSpPr>
          <p:cNvPr id="139" name="Google Shape;139;p22"/>
          <p:cNvSpPr/>
          <p:nvPr/>
        </p:nvSpPr>
        <p:spPr>
          <a:xfrm>
            <a:off x="489100" y="4096961"/>
            <a:ext cx="646200" cy="646200"/>
          </a:xfrm>
          <a:prstGeom prst="ellipse">
            <a:avLst/>
          </a:prstGeom>
          <a:solidFill>
            <a:srgbClr val="39BCBD"/>
          </a:solidFill>
          <a:ln>
            <a:noFill/>
          </a:ln>
        </p:spPr>
        <p:txBody>
          <a:bodyPr anchorCtr="0" anchor="ctr" bIns="91425" lIns="91425" spcFirstLastPara="1" rIns="91425" wrap="square" tIns="90000">
            <a:noAutofit/>
          </a:bodyPr>
          <a:lstStyle/>
          <a:p>
            <a:pPr indent="0" lvl="0" marL="0" rtl="0" algn="ctr">
              <a:spcBef>
                <a:spcPts val="0"/>
              </a:spcBef>
              <a:spcAft>
                <a:spcPts val="0"/>
              </a:spcAft>
              <a:buNone/>
            </a:pPr>
            <a:r>
              <a:rPr lang="fr" sz="3600">
                <a:solidFill>
                  <a:schemeClr val="lt1"/>
                </a:solidFill>
                <a:latin typeface="Poppins Black"/>
                <a:ea typeface="Poppins Black"/>
                <a:cs typeface="Poppins Black"/>
                <a:sym typeface="Poppins Black"/>
              </a:rPr>
              <a:t>4</a:t>
            </a:r>
            <a:endParaRPr sz="3600">
              <a:solidFill>
                <a:schemeClr val="lt1"/>
              </a:solidFill>
              <a:latin typeface="Poppins Black"/>
              <a:ea typeface="Poppins Black"/>
              <a:cs typeface="Poppins Black"/>
              <a:sym typeface="Poppins Black"/>
            </a:endParaRPr>
          </a:p>
        </p:txBody>
      </p:sp>
      <p:sp>
        <p:nvSpPr>
          <p:cNvPr id="140" name="Google Shape;140;p22"/>
          <p:cNvSpPr txBox="1"/>
          <p:nvPr/>
        </p:nvSpPr>
        <p:spPr>
          <a:xfrm>
            <a:off x="401625" y="185825"/>
            <a:ext cx="8292300" cy="6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41" name="Google Shape;141;p22"/>
          <p:cNvSpPr/>
          <p:nvPr/>
        </p:nvSpPr>
        <p:spPr>
          <a:xfrm>
            <a:off x="-75" y="292425"/>
            <a:ext cx="9144000" cy="1001400"/>
          </a:xfrm>
          <a:prstGeom prst="rect">
            <a:avLst/>
          </a:prstGeom>
          <a:noFill/>
          <a:ln>
            <a:noFill/>
          </a:ln>
        </p:spPr>
        <p:txBody>
          <a:bodyPr anchorCtr="0" anchor="t" bIns="45725" lIns="45725" spcFirstLastPara="1" rIns="45725" wrap="square" tIns="45725">
            <a:noAutofit/>
          </a:bodyPr>
          <a:lstStyle/>
          <a:p>
            <a:pPr indent="0" lvl="0" marL="0" rtl="0" algn="ctr">
              <a:spcBef>
                <a:spcPts val="0"/>
              </a:spcBef>
              <a:spcAft>
                <a:spcPts val="0"/>
              </a:spcAft>
              <a:buNone/>
            </a:pPr>
            <a:r>
              <a:rPr lang="fr" sz="3000">
                <a:solidFill>
                  <a:srgbClr val="29235C"/>
                </a:solidFill>
                <a:latin typeface="Montserrat Black"/>
                <a:ea typeface="Montserrat Black"/>
                <a:cs typeface="Montserrat Black"/>
                <a:sym typeface="Montserrat Black"/>
              </a:rPr>
              <a:t>Penser la stratégie d’accompagnement </a:t>
            </a:r>
            <a:endParaRPr sz="3000">
              <a:solidFill>
                <a:srgbClr val="29235C"/>
              </a:solidFill>
              <a:latin typeface="Montserrat Black"/>
              <a:ea typeface="Montserrat Black"/>
              <a:cs typeface="Montserrat Black"/>
              <a:sym typeface="Montserrat Black"/>
            </a:endParaRPr>
          </a:p>
          <a:p>
            <a:pPr indent="0" lvl="0" marL="0" rtl="0" algn="ctr">
              <a:spcBef>
                <a:spcPts val="0"/>
              </a:spcBef>
              <a:spcAft>
                <a:spcPts val="0"/>
              </a:spcAft>
              <a:buNone/>
            </a:pPr>
            <a:r>
              <a:rPr lang="fr" sz="3000">
                <a:solidFill>
                  <a:srgbClr val="29235C"/>
                </a:solidFill>
                <a:latin typeface="Montserrat Black"/>
                <a:ea typeface="Montserrat Black"/>
                <a:cs typeface="Montserrat Black"/>
                <a:sym typeface="Montserrat Black"/>
              </a:rPr>
              <a:t>en amont, ça permet de : </a:t>
            </a:r>
            <a:endParaRPr sz="3000">
              <a:solidFill>
                <a:srgbClr val="29235C"/>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5563"/>
        </a:solidFill>
      </p:bgPr>
    </p:bg>
    <p:spTree>
      <p:nvGrpSpPr>
        <p:cNvPr id="145" name="Shape 145"/>
        <p:cNvGrpSpPr/>
        <p:nvPr/>
      </p:nvGrpSpPr>
      <p:grpSpPr>
        <a:xfrm>
          <a:off x="0" y="0"/>
          <a:ext cx="0" cy="0"/>
          <a:chOff x="0" y="0"/>
          <a:chExt cx="0" cy="0"/>
        </a:xfrm>
      </p:grpSpPr>
      <p:pic>
        <p:nvPicPr>
          <p:cNvPr id="146" name="Google Shape;146;p23"/>
          <p:cNvPicPr preferRelativeResize="0"/>
          <p:nvPr/>
        </p:nvPicPr>
        <p:blipFill>
          <a:blip r:embed="rId3">
            <a:alphaModFix/>
          </a:blip>
          <a:stretch>
            <a:fillRect/>
          </a:stretch>
        </p:blipFill>
        <p:spPr>
          <a:xfrm>
            <a:off x="696500" y="636260"/>
            <a:ext cx="3060049" cy="3675663"/>
          </a:xfrm>
          <a:prstGeom prst="rect">
            <a:avLst/>
          </a:prstGeom>
          <a:noFill/>
          <a:ln>
            <a:noFill/>
          </a:ln>
        </p:spPr>
      </p:pic>
      <p:sp>
        <p:nvSpPr>
          <p:cNvPr id="147" name="Google Shape;147;p23"/>
          <p:cNvSpPr txBox="1"/>
          <p:nvPr/>
        </p:nvSpPr>
        <p:spPr>
          <a:xfrm>
            <a:off x="-130800" y="1229825"/>
            <a:ext cx="4237800" cy="2031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fr" sz="2400">
                <a:solidFill>
                  <a:schemeClr val="lt1"/>
                </a:solidFill>
                <a:latin typeface="Montserrat Black"/>
                <a:ea typeface="Montserrat Black"/>
                <a:cs typeface="Montserrat Black"/>
                <a:sym typeface="Montserrat Black"/>
              </a:rPr>
              <a:t>DES OUTILS POUR </a:t>
            </a:r>
            <a:r>
              <a:rPr lang="fr" sz="2400">
                <a:solidFill>
                  <a:schemeClr val="lt1"/>
                </a:solidFill>
                <a:latin typeface="Montserrat Black"/>
                <a:ea typeface="Montserrat Black"/>
                <a:cs typeface="Montserrat Black"/>
                <a:sym typeface="Montserrat Black"/>
              </a:rPr>
              <a:t>PENSER LA </a:t>
            </a:r>
            <a:br>
              <a:rPr lang="fr" sz="2400">
                <a:solidFill>
                  <a:schemeClr val="lt1"/>
                </a:solidFill>
                <a:latin typeface="Montserrat Black"/>
                <a:ea typeface="Montserrat Black"/>
                <a:cs typeface="Montserrat Black"/>
                <a:sym typeface="Montserrat Black"/>
              </a:rPr>
            </a:br>
            <a:r>
              <a:rPr lang="fr" sz="2400">
                <a:solidFill>
                  <a:schemeClr val="lt1"/>
                </a:solidFill>
                <a:latin typeface="Montserrat Black"/>
                <a:ea typeface="Montserrat Black"/>
                <a:cs typeface="Montserrat Black"/>
                <a:sym typeface="Montserrat Black"/>
              </a:rPr>
              <a:t>STRATÉGIE D’IMPACT </a:t>
            </a:r>
            <a:endParaRPr sz="2400">
              <a:solidFill>
                <a:schemeClr val="lt1"/>
              </a:solidFill>
              <a:latin typeface="Montserrat Black"/>
              <a:ea typeface="Montserrat Black"/>
              <a:cs typeface="Montserrat Black"/>
              <a:sym typeface="Montserrat Black"/>
            </a:endParaRPr>
          </a:p>
          <a:p>
            <a:pPr indent="0" lvl="0" marL="0" rtl="0" algn="r">
              <a:spcBef>
                <a:spcPts val="0"/>
              </a:spcBef>
              <a:spcAft>
                <a:spcPts val="0"/>
              </a:spcAft>
              <a:buNone/>
            </a:pPr>
            <a:r>
              <a:rPr lang="fr" sz="2400">
                <a:solidFill>
                  <a:schemeClr val="lt1"/>
                </a:solidFill>
                <a:latin typeface="Montserrat Black"/>
                <a:ea typeface="Montserrat Black"/>
                <a:cs typeface="Montserrat Black"/>
                <a:sym typeface="Montserrat Black"/>
              </a:rPr>
              <a:t>POUR MON ACTIVITÉ D’ACCOMPAGNEMENT</a:t>
            </a:r>
            <a:endParaRPr sz="4200">
              <a:solidFill>
                <a:srgbClr val="FCFCFC"/>
              </a:solidFill>
              <a:latin typeface="Montserrat Black"/>
              <a:ea typeface="Montserrat Black"/>
              <a:cs typeface="Montserrat Black"/>
              <a:sym typeface="Montserrat Black"/>
            </a:endParaRPr>
          </a:p>
        </p:txBody>
      </p:sp>
      <p:sp>
        <p:nvSpPr>
          <p:cNvPr id="148" name="Google Shape;148;p23"/>
          <p:cNvSpPr txBox="1"/>
          <p:nvPr/>
        </p:nvSpPr>
        <p:spPr>
          <a:xfrm>
            <a:off x="1562673" y="3470814"/>
            <a:ext cx="1266300" cy="1569900"/>
          </a:xfrm>
          <a:prstGeom prst="rect">
            <a:avLst/>
          </a:prstGeom>
          <a:noFill/>
          <a:ln>
            <a:noFill/>
          </a:ln>
        </p:spPr>
        <p:txBody>
          <a:bodyPr anchorCtr="0" anchor="t" bIns="91425" lIns="91425" spcFirstLastPara="1" rIns="91425" wrap="square" tIns="91425">
            <a:spAutoFit/>
          </a:bodyPr>
          <a:lstStyle/>
          <a:p>
            <a:pPr indent="-800100" lvl="0" marL="457200" rtl="0" algn="l">
              <a:spcBef>
                <a:spcPts val="0"/>
              </a:spcBef>
              <a:spcAft>
                <a:spcPts val="0"/>
              </a:spcAft>
              <a:buClr>
                <a:srgbClr val="2D134B"/>
              </a:buClr>
              <a:buSzPts val="9000"/>
              <a:buFont typeface="Dosis ExtraBold"/>
              <a:buChar char="➔"/>
            </a:pPr>
            <a:r>
              <a:t/>
            </a:r>
            <a:endParaRPr/>
          </a:p>
        </p:txBody>
      </p:sp>
      <p:pic>
        <p:nvPicPr>
          <p:cNvPr id="149" name="Google Shape;149;p23"/>
          <p:cNvPicPr preferRelativeResize="0"/>
          <p:nvPr/>
        </p:nvPicPr>
        <p:blipFill rotWithShape="1">
          <a:blip r:embed="rId4">
            <a:alphaModFix/>
          </a:blip>
          <a:srcRect b="0" l="12761" r="27993" t="0"/>
          <a:stretch/>
        </p:blipFill>
        <p:spPr>
          <a:xfrm>
            <a:off x="4572000" y="0"/>
            <a:ext cx="4572001" cy="51435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4"/>
          <p:cNvSpPr txBox="1"/>
          <p:nvPr/>
        </p:nvSpPr>
        <p:spPr>
          <a:xfrm>
            <a:off x="1966273" y="1679775"/>
            <a:ext cx="6642900" cy="9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800">
                <a:solidFill>
                  <a:srgbClr val="29235C"/>
                </a:solidFill>
                <a:latin typeface="Poppins"/>
                <a:ea typeface="Poppins"/>
                <a:cs typeface="Poppins"/>
                <a:sym typeface="Poppins"/>
              </a:rPr>
              <a:t>Nous devons </a:t>
            </a:r>
            <a:r>
              <a:rPr lang="fr" sz="1800">
                <a:solidFill>
                  <a:srgbClr val="29235C"/>
                </a:solidFill>
                <a:latin typeface="Poppins Black"/>
                <a:ea typeface="Poppins Black"/>
                <a:cs typeface="Poppins Black"/>
                <a:sym typeface="Poppins Black"/>
              </a:rPr>
              <a:t>définir avec qui, quand </a:t>
            </a:r>
            <a:br>
              <a:rPr lang="fr" sz="1800">
                <a:solidFill>
                  <a:srgbClr val="29235C"/>
                </a:solidFill>
                <a:latin typeface="Poppins Black"/>
                <a:ea typeface="Poppins Black"/>
                <a:cs typeface="Poppins Black"/>
                <a:sym typeface="Poppins Black"/>
              </a:rPr>
            </a:br>
            <a:r>
              <a:rPr lang="fr" sz="1800">
                <a:solidFill>
                  <a:srgbClr val="29235C"/>
                </a:solidFill>
                <a:latin typeface="Poppins Black"/>
                <a:ea typeface="Poppins Black"/>
                <a:cs typeface="Poppins Black"/>
                <a:sym typeface="Poppins Black"/>
              </a:rPr>
              <a:t>et comment penser et partager la stratégie d’impact </a:t>
            </a:r>
            <a:br>
              <a:rPr lang="fr" sz="1800">
                <a:solidFill>
                  <a:srgbClr val="29235C"/>
                </a:solidFill>
                <a:latin typeface="Poppins Black"/>
                <a:ea typeface="Poppins Black"/>
                <a:cs typeface="Poppins Black"/>
                <a:sym typeface="Poppins Black"/>
              </a:rPr>
            </a:br>
            <a:r>
              <a:rPr lang="fr" sz="1800">
                <a:solidFill>
                  <a:srgbClr val="29235C"/>
                </a:solidFill>
                <a:latin typeface="Poppins"/>
                <a:ea typeface="Poppins"/>
                <a:cs typeface="Poppins"/>
                <a:sym typeface="Poppins"/>
              </a:rPr>
              <a:t>de notre activité d’accompagnement. </a:t>
            </a:r>
            <a:endParaRPr sz="1800">
              <a:solidFill>
                <a:srgbClr val="29235C"/>
              </a:solidFill>
              <a:latin typeface="Poppins"/>
              <a:ea typeface="Poppins"/>
              <a:cs typeface="Poppins"/>
              <a:sym typeface="Poppins"/>
            </a:endParaRPr>
          </a:p>
        </p:txBody>
      </p:sp>
      <p:sp>
        <p:nvSpPr>
          <p:cNvPr id="155" name="Google Shape;155;p24"/>
          <p:cNvSpPr/>
          <p:nvPr/>
        </p:nvSpPr>
        <p:spPr>
          <a:xfrm>
            <a:off x="678600" y="1644275"/>
            <a:ext cx="1056600" cy="1056600"/>
          </a:xfrm>
          <a:prstGeom prst="ellipse">
            <a:avLst/>
          </a:prstGeom>
          <a:solidFill>
            <a:srgbClr val="2923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6000">
                <a:solidFill>
                  <a:schemeClr val="lt1"/>
                </a:solidFill>
                <a:latin typeface="Poppins Black"/>
                <a:ea typeface="Poppins Black"/>
                <a:cs typeface="Poppins Black"/>
                <a:sym typeface="Poppins Black"/>
              </a:rPr>
              <a:t>1</a:t>
            </a:r>
            <a:endParaRPr sz="6000">
              <a:solidFill>
                <a:schemeClr val="lt1"/>
              </a:solidFill>
              <a:latin typeface="Poppins Black"/>
              <a:ea typeface="Poppins Black"/>
              <a:cs typeface="Poppins Black"/>
              <a:sym typeface="Poppins Black"/>
            </a:endParaRPr>
          </a:p>
        </p:txBody>
      </p:sp>
      <p:sp>
        <p:nvSpPr>
          <p:cNvPr id="156" name="Google Shape;156;p24"/>
          <p:cNvSpPr txBox="1"/>
          <p:nvPr/>
        </p:nvSpPr>
        <p:spPr>
          <a:xfrm>
            <a:off x="1966273" y="3289726"/>
            <a:ext cx="6642900" cy="9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800">
                <a:solidFill>
                  <a:srgbClr val="29235C"/>
                </a:solidFill>
                <a:latin typeface="Poppins"/>
                <a:ea typeface="Poppins"/>
                <a:cs typeface="Poppins"/>
                <a:sym typeface="Poppins"/>
              </a:rPr>
              <a:t>Pour imaginer le changement final causé </a:t>
            </a:r>
            <a:endParaRPr sz="1800">
              <a:solidFill>
                <a:srgbClr val="29235C"/>
              </a:solidFill>
              <a:latin typeface="Poppins"/>
              <a:ea typeface="Poppins"/>
              <a:cs typeface="Poppins"/>
              <a:sym typeface="Poppins"/>
            </a:endParaRPr>
          </a:p>
          <a:p>
            <a:pPr indent="0" lvl="0" marL="0" rtl="0" algn="l">
              <a:spcBef>
                <a:spcPts val="0"/>
              </a:spcBef>
              <a:spcAft>
                <a:spcPts val="0"/>
              </a:spcAft>
              <a:buNone/>
            </a:pPr>
            <a:r>
              <a:rPr lang="fr" sz="1800">
                <a:solidFill>
                  <a:srgbClr val="29235C"/>
                </a:solidFill>
                <a:latin typeface="Poppins"/>
                <a:ea typeface="Poppins"/>
                <a:cs typeface="Poppins"/>
                <a:sym typeface="Poppins"/>
              </a:rPr>
              <a:t>par notre activité d’accompagnement, </a:t>
            </a:r>
            <a:br>
              <a:rPr lang="fr" sz="1800">
                <a:solidFill>
                  <a:srgbClr val="29235C"/>
                </a:solidFill>
                <a:latin typeface="Poppins Black"/>
                <a:ea typeface="Poppins Black"/>
                <a:cs typeface="Poppins Black"/>
                <a:sym typeface="Poppins Black"/>
              </a:rPr>
            </a:br>
            <a:r>
              <a:rPr lang="fr" sz="1800">
                <a:solidFill>
                  <a:srgbClr val="29235C"/>
                </a:solidFill>
                <a:latin typeface="Poppins Black"/>
                <a:ea typeface="Poppins Black"/>
                <a:cs typeface="Poppins Black"/>
                <a:sym typeface="Poppins Black"/>
              </a:rPr>
              <a:t>nous utilisons un ou plusieurs de ces 3 outils.</a:t>
            </a:r>
            <a:endParaRPr sz="1800">
              <a:solidFill>
                <a:srgbClr val="29235C"/>
              </a:solidFill>
              <a:latin typeface="Poppins"/>
              <a:ea typeface="Poppins"/>
              <a:cs typeface="Poppins"/>
              <a:sym typeface="Poppins"/>
            </a:endParaRPr>
          </a:p>
        </p:txBody>
      </p:sp>
      <p:sp>
        <p:nvSpPr>
          <p:cNvPr id="157" name="Google Shape;157;p24"/>
          <p:cNvSpPr/>
          <p:nvPr/>
        </p:nvSpPr>
        <p:spPr>
          <a:xfrm>
            <a:off x="678600" y="3254227"/>
            <a:ext cx="1056600" cy="1056600"/>
          </a:xfrm>
          <a:prstGeom prst="ellipse">
            <a:avLst/>
          </a:prstGeom>
          <a:solidFill>
            <a:srgbClr val="2923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6000">
                <a:solidFill>
                  <a:schemeClr val="lt1"/>
                </a:solidFill>
                <a:latin typeface="Poppins Black"/>
                <a:ea typeface="Poppins Black"/>
                <a:cs typeface="Poppins Black"/>
                <a:sym typeface="Poppins Black"/>
              </a:rPr>
              <a:t>2</a:t>
            </a:r>
            <a:endParaRPr sz="6000">
              <a:solidFill>
                <a:schemeClr val="lt1"/>
              </a:solidFill>
              <a:latin typeface="Poppins Black"/>
              <a:ea typeface="Poppins Black"/>
              <a:cs typeface="Poppins Black"/>
              <a:sym typeface="Poppins Black"/>
            </a:endParaRPr>
          </a:p>
        </p:txBody>
      </p:sp>
      <p:sp>
        <p:nvSpPr>
          <p:cNvPr id="158" name="Google Shape;158;p24"/>
          <p:cNvSpPr/>
          <p:nvPr/>
        </p:nvSpPr>
        <p:spPr>
          <a:xfrm>
            <a:off x="-75" y="521025"/>
            <a:ext cx="9144000" cy="534300"/>
          </a:xfrm>
          <a:prstGeom prst="rect">
            <a:avLst/>
          </a:prstGeom>
          <a:noFill/>
          <a:ln>
            <a:noFill/>
          </a:ln>
        </p:spPr>
        <p:txBody>
          <a:bodyPr anchorCtr="0" anchor="t" bIns="45725" lIns="45725" spcFirstLastPara="1" rIns="45725" wrap="square" tIns="45725">
            <a:noAutofit/>
          </a:bodyPr>
          <a:lstStyle/>
          <a:p>
            <a:pPr indent="0" lvl="0" marL="0" rtl="0" algn="ctr">
              <a:spcBef>
                <a:spcPts val="0"/>
              </a:spcBef>
              <a:spcAft>
                <a:spcPts val="0"/>
              </a:spcAft>
              <a:buNone/>
            </a:pPr>
            <a:r>
              <a:rPr lang="fr" sz="3000">
                <a:solidFill>
                  <a:srgbClr val="29235C"/>
                </a:solidFill>
                <a:latin typeface="Montserrat Black"/>
                <a:ea typeface="Montserrat Black"/>
                <a:cs typeface="Montserrat Black"/>
                <a:sym typeface="Montserrat Black"/>
              </a:rPr>
              <a:t>Deux étapes : </a:t>
            </a:r>
            <a:endParaRPr sz="3000">
              <a:solidFill>
                <a:srgbClr val="29235C"/>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5"/>
          <p:cNvSpPr txBox="1"/>
          <p:nvPr/>
        </p:nvSpPr>
        <p:spPr>
          <a:xfrm>
            <a:off x="1610575" y="277125"/>
            <a:ext cx="9708600" cy="103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000">
                <a:solidFill>
                  <a:srgbClr val="29235C"/>
                </a:solidFill>
                <a:latin typeface="Poppins"/>
                <a:ea typeface="Poppins"/>
                <a:cs typeface="Poppins"/>
                <a:sym typeface="Poppins"/>
              </a:rPr>
              <a:t>Nous devons </a:t>
            </a:r>
            <a:r>
              <a:rPr lang="fr" sz="2000">
                <a:solidFill>
                  <a:srgbClr val="29235C"/>
                </a:solidFill>
                <a:latin typeface="Poppins Black"/>
                <a:ea typeface="Poppins Black"/>
                <a:cs typeface="Poppins Black"/>
                <a:sym typeface="Poppins Black"/>
              </a:rPr>
              <a:t>définir avec qui, quand </a:t>
            </a:r>
            <a:br>
              <a:rPr lang="fr" sz="2000">
                <a:solidFill>
                  <a:srgbClr val="29235C"/>
                </a:solidFill>
                <a:latin typeface="Poppins Black"/>
                <a:ea typeface="Poppins Black"/>
                <a:cs typeface="Poppins Black"/>
                <a:sym typeface="Poppins Black"/>
              </a:rPr>
            </a:br>
            <a:r>
              <a:rPr lang="fr" sz="2000">
                <a:solidFill>
                  <a:srgbClr val="29235C"/>
                </a:solidFill>
                <a:latin typeface="Poppins Black"/>
                <a:ea typeface="Poppins Black"/>
                <a:cs typeface="Poppins Black"/>
                <a:sym typeface="Poppins Black"/>
              </a:rPr>
              <a:t>et comment penser et partager la stratégie d’impact </a:t>
            </a:r>
            <a:br>
              <a:rPr lang="fr" sz="2000">
                <a:solidFill>
                  <a:srgbClr val="29235C"/>
                </a:solidFill>
                <a:latin typeface="Poppins Black"/>
                <a:ea typeface="Poppins Black"/>
                <a:cs typeface="Poppins Black"/>
                <a:sym typeface="Poppins Black"/>
              </a:rPr>
            </a:br>
            <a:r>
              <a:rPr lang="fr" sz="2000">
                <a:solidFill>
                  <a:srgbClr val="29235C"/>
                </a:solidFill>
                <a:latin typeface="Poppins"/>
                <a:ea typeface="Poppins"/>
                <a:cs typeface="Poppins"/>
                <a:sym typeface="Poppins"/>
              </a:rPr>
              <a:t>de notre activité d’accompagnement. </a:t>
            </a:r>
            <a:endParaRPr sz="2000">
              <a:solidFill>
                <a:srgbClr val="29235C"/>
              </a:solidFill>
              <a:latin typeface="Poppins"/>
              <a:ea typeface="Poppins"/>
              <a:cs typeface="Poppins"/>
              <a:sym typeface="Poppins"/>
            </a:endParaRPr>
          </a:p>
        </p:txBody>
      </p:sp>
      <p:sp>
        <p:nvSpPr>
          <p:cNvPr id="164" name="Google Shape;164;p25"/>
          <p:cNvSpPr/>
          <p:nvPr/>
        </p:nvSpPr>
        <p:spPr>
          <a:xfrm>
            <a:off x="256200" y="239775"/>
            <a:ext cx="1111200" cy="1111200"/>
          </a:xfrm>
          <a:prstGeom prst="ellipse">
            <a:avLst/>
          </a:prstGeom>
          <a:solidFill>
            <a:srgbClr val="2923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6000">
                <a:solidFill>
                  <a:schemeClr val="lt1"/>
                </a:solidFill>
                <a:latin typeface="Poppins Black"/>
                <a:ea typeface="Poppins Black"/>
                <a:cs typeface="Poppins Black"/>
                <a:sym typeface="Poppins Black"/>
              </a:rPr>
              <a:t>1</a:t>
            </a:r>
            <a:endParaRPr sz="6000">
              <a:solidFill>
                <a:schemeClr val="lt1"/>
              </a:solidFill>
              <a:latin typeface="Poppins Black"/>
              <a:ea typeface="Poppins Black"/>
              <a:cs typeface="Poppins Black"/>
              <a:sym typeface="Poppins Black"/>
            </a:endParaRPr>
          </a:p>
        </p:txBody>
      </p:sp>
      <p:pic>
        <p:nvPicPr>
          <p:cNvPr id="165" name="Google Shape;165;p25"/>
          <p:cNvPicPr preferRelativeResize="0"/>
          <p:nvPr/>
        </p:nvPicPr>
        <p:blipFill>
          <a:blip r:embed="rId3">
            <a:alphaModFix/>
          </a:blip>
          <a:stretch>
            <a:fillRect/>
          </a:stretch>
        </p:blipFill>
        <p:spPr>
          <a:xfrm rot="-246484">
            <a:off x="5076401" y="1551782"/>
            <a:ext cx="3550527" cy="1999867"/>
          </a:xfrm>
          <a:prstGeom prst="rect">
            <a:avLst/>
          </a:prstGeom>
          <a:noFill/>
          <a:ln>
            <a:noFill/>
          </a:ln>
          <a:effectLst>
            <a:outerShdw blurRad="57150" rotWithShape="0" algn="bl" dir="5400000" dist="19050">
              <a:srgbClr val="000000">
                <a:alpha val="50000"/>
              </a:srgbClr>
            </a:outerShdw>
          </a:effectLst>
        </p:spPr>
      </p:pic>
      <p:pic>
        <p:nvPicPr>
          <p:cNvPr id="166" name="Google Shape;166;p25"/>
          <p:cNvPicPr preferRelativeResize="0"/>
          <p:nvPr/>
        </p:nvPicPr>
        <p:blipFill>
          <a:blip r:embed="rId4">
            <a:alphaModFix/>
          </a:blip>
          <a:stretch>
            <a:fillRect/>
          </a:stretch>
        </p:blipFill>
        <p:spPr>
          <a:xfrm rot="121861">
            <a:off x="4196001" y="2838326"/>
            <a:ext cx="3483224" cy="1960275"/>
          </a:xfrm>
          <a:prstGeom prst="rect">
            <a:avLst/>
          </a:prstGeom>
          <a:noFill/>
          <a:ln>
            <a:noFill/>
          </a:ln>
          <a:effectLst>
            <a:outerShdw blurRad="57150" rotWithShape="0" algn="bl" dir="5400000" dist="19050">
              <a:srgbClr val="000000">
                <a:alpha val="50000"/>
              </a:srgbClr>
            </a:outerShdw>
          </a:effectLst>
        </p:spPr>
      </p:pic>
      <p:sp>
        <p:nvSpPr>
          <p:cNvPr id="167" name="Google Shape;167;p25"/>
          <p:cNvSpPr txBox="1"/>
          <p:nvPr/>
        </p:nvSpPr>
        <p:spPr>
          <a:xfrm>
            <a:off x="468250" y="1962250"/>
            <a:ext cx="3841500" cy="1277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FF5563"/>
              </a:buClr>
              <a:buSzPts val="1800"/>
              <a:buFont typeface="Poppins"/>
              <a:buChar char="➔"/>
            </a:pPr>
            <a:r>
              <a:rPr lang="fr" sz="1800">
                <a:solidFill>
                  <a:srgbClr val="FF5563"/>
                </a:solidFill>
                <a:latin typeface="Poppins"/>
                <a:ea typeface="Poppins"/>
                <a:cs typeface="Poppins"/>
                <a:sym typeface="Poppins"/>
              </a:rPr>
              <a:t>Deux posters à imprimer </a:t>
            </a:r>
            <a:br>
              <a:rPr lang="fr" sz="1800">
                <a:solidFill>
                  <a:srgbClr val="FF5563"/>
                </a:solidFill>
                <a:latin typeface="Poppins"/>
                <a:ea typeface="Poppins"/>
                <a:cs typeface="Poppins"/>
                <a:sym typeface="Poppins"/>
              </a:rPr>
            </a:br>
            <a:r>
              <a:rPr lang="fr" sz="1800">
                <a:solidFill>
                  <a:srgbClr val="FF5563"/>
                </a:solidFill>
                <a:latin typeface="Poppins"/>
                <a:ea typeface="Poppins"/>
                <a:cs typeface="Poppins"/>
                <a:sym typeface="Poppins"/>
              </a:rPr>
              <a:t>et à utiliser en réunion </a:t>
            </a:r>
            <a:br>
              <a:rPr lang="fr" sz="1800">
                <a:solidFill>
                  <a:srgbClr val="FF5563"/>
                </a:solidFill>
                <a:latin typeface="Poppins"/>
                <a:ea typeface="Poppins"/>
                <a:cs typeface="Poppins"/>
                <a:sym typeface="Poppins"/>
              </a:rPr>
            </a:br>
            <a:r>
              <a:rPr lang="fr" sz="1800">
                <a:solidFill>
                  <a:srgbClr val="FF5563"/>
                </a:solidFill>
                <a:latin typeface="Poppins"/>
                <a:ea typeface="Poppins"/>
                <a:cs typeface="Poppins"/>
                <a:sym typeface="Poppins"/>
              </a:rPr>
              <a:t>de cadrage avec l’équipe projet. </a:t>
            </a:r>
            <a:endParaRPr sz="1800">
              <a:solidFill>
                <a:srgbClr val="FF5563"/>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ADD"/>
        </a:solidFill>
      </p:bgPr>
    </p:bg>
    <p:spTree>
      <p:nvGrpSpPr>
        <p:cNvPr id="171" name="Shape 171"/>
        <p:cNvGrpSpPr/>
        <p:nvPr/>
      </p:nvGrpSpPr>
      <p:grpSpPr>
        <a:xfrm>
          <a:off x="0" y="0"/>
          <a:ext cx="0" cy="0"/>
          <a:chOff x="0" y="0"/>
          <a:chExt cx="0" cy="0"/>
        </a:xfrm>
      </p:grpSpPr>
      <p:sp>
        <p:nvSpPr>
          <p:cNvPr id="172" name="Google Shape;172;p26"/>
          <p:cNvSpPr txBox="1"/>
          <p:nvPr/>
        </p:nvSpPr>
        <p:spPr>
          <a:xfrm>
            <a:off x="342900" y="278450"/>
            <a:ext cx="7516800" cy="45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3000" u="sng">
                <a:solidFill>
                  <a:srgbClr val="FF5563"/>
                </a:solidFill>
                <a:latin typeface="Poppins"/>
                <a:ea typeface="Poppins"/>
                <a:cs typeface="Poppins"/>
                <a:sym typeface="Poppins"/>
              </a:rPr>
              <a:t>Comment utiliser les posters ? </a:t>
            </a:r>
            <a:endParaRPr sz="3000">
              <a:solidFill>
                <a:schemeClr val="dk2"/>
              </a:solidFill>
            </a:endParaRPr>
          </a:p>
        </p:txBody>
      </p:sp>
      <p:pic>
        <p:nvPicPr>
          <p:cNvPr id="173" name="Google Shape;173;p26"/>
          <p:cNvPicPr preferRelativeResize="0"/>
          <p:nvPr/>
        </p:nvPicPr>
        <p:blipFill>
          <a:blip r:embed="rId3">
            <a:alphaModFix/>
          </a:blip>
          <a:stretch>
            <a:fillRect/>
          </a:stretch>
        </p:blipFill>
        <p:spPr>
          <a:xfrm rot="4">
            <a:off x="450000" y="963927"/>
            <a:ext cx="3996523" cy="2251095"/>
          </a:xfrm>
          <a:prstGeom prst="rect">
            <a:avLst/>
          </a:prstGeom>
          <a:noFill/>
          <a:ln>
            <a:noFill/>
          </a:ln>
          <a:effectLst>
            <a:outerShdw blurRad="57150" rotWithShape="0" algn="bl" dir="5400000" dist="19050">
              <a:srgbClr val="000000">
                <a:alpha val="50000"/>
              </a:srgbClr>
            </a:outerShdw>
          </a:effectLst>
        </p:spPr>
      </p:pic>
      <p:cxnSp>
        <p:nvCxnSpPr>
          <p:cNvPr id="174" name="Google Shape;174;p26"/>
          <p:cNvCxnSpPr/>
          <p:nvPr/>
        </p:nvCxnSpPr>
        <p:spPr>
          <a:xfrm>
            <a:off x="3971075" y="1415725"/>
            <a:ext cx="1141200" cy="0"/>
          </a:xfrm>
          <a:prstGeom prst="straightConnector1">
            <a:avLst/>
          </a:prstGeom>
          <a:noFill/>
          <a:ln cap="flat" cmpd="sng" w="9525">
            <a:solidFill>
              <a:srgbClr val="29235C"/>
            </a:solidFill>
            <a:prstDash val="solid"/>
            <a:round/>
            <a:headEnd len="med" w="med" type="none"/>
            <a:tailEnd len="med" w="med" type="triangle"/>
          </a:ln>
        </p:spPr>
      </p:cxnSp>
      <p:sp>
        <p:nvSpPr>
          <p:cNvPr id="175" name="Google Shape;175;p26"/>
          <p:cNvSpPr txBox="1"/>
          <p:nvPr/>
        </p:nvSpPr>
        <p:spPr>
          <a:xfrm>
            <a:off x="5215900" y="1242775"/>
            <a:ext cx="3276300" cy="34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1200">
                <a:solidFill>
                  <a:srgbClr val="29235C"/>
                </a:solidFill>
                <a:latin typeface="Poppins"/>
                <a:ea typeface="Poppins"/>
                <a:cs typeface="Poppins"/>
                <a:sym typeface="Poppins"/>
              </a:rPr>
              <a:t>Les parties prenantes à impliquer </a:t>
            </a:r>
            <a:endParaRPr sz="1200">
              <a:solidFill>
                <a:srgbClr val="29235C"/>
              </a:solidFill>
              <a:latin typeface="Poppins"/>
              <a:ea typeface="Poppins"/>
              <a:cs typeface="Poppins"/>
              <a:sym typeface="Poppins"/>
            </a:endParaRPr>
          </a:p>
          <a:p>
            <a:pPr indent="0" lvl="0" marL="0" rtl="0" algn="l">
              <a:spcBef>
                <a:spcPts val="0"/>
              </a:spcBef>
              <a:spcAft>
                <a:spcPts val="0"/>
              </a:spcAft>
              <a:buNone/>
            </a:pPr>
            <a:r>
              <a:rPr i="1" lang="fr" sz="1200">
                <a:solidFill>
                  <a:srgbClr val="29235C"/>
                </a:solidFill>
                <a:latin typeface="Poppins Thin"/>
                <a:ea typeface="Poppins Thin"/>
                <a:cs typeface="Poppins Thin"/>
                <a:sym typeface="Poppins Thin"/>
              </a:rPr>
              <a:t>(il peut y en avoir plus ou moins que 3)</a:t>
            </a:r>
            <a:endParaRPr i="1" sz="1200">
              <a:solidFill>
                <a:srgbClr val="29235C"/>
              </a:solidFill>
              <a:latin typeface="Poppins Thin"/>
              <a:ea typeface="Poppins Thin"/>
              <a:cs typeface="Poppins Thin"/>
              <a:sym typeface="Poppins Thin"/>
            </a:endParaRPr>
          </a:p>
        </p:txBody>
      </p:sp>
      <p:cxnSp>
        <p:nvCxnSpPr>
          <p:cNvPr id="176" name="Google Shape;176;p26"/>
          <p:cNvCxnSpPr/>
          <p:nvPr/>
        </p:nvCxnSpPr>
        <p:spPr>
          <a:xfrm>
            <a:off x="3971075" y="2124575"/>
            <a:ext cx="1141200" cy="0"/>
          </a:xfrm>
          <a:prstGeom prst="straightConnector1">
            <a:avLst/>
          </a:prstGeom>
          <a:noFill/>
          <a:ln cap="flat" cmpd="sng" w="9525">
            <a:solidFill>
              <a:srgbClr val="29235C"/>
            </a:solidFill>
            <a:prstDash val="solid"/>
            <a:round/>
            <a:headEnd len="med" w="med" type="none"/>
            <a:tailEnd len="med" w="med" type="triangle"/>
          </a:ln>
        </p:spPr>
      </p:cxnSp>
      <p:sp>
        <p:nvSpPr>
          <p:cNvPr id="177" name="Google Shape;177;p26"/>
          <p:cNvSpPr txBox="1"/>
          <p:nvPr/>
        </p:nvSpPr>
        <p:spPr>
          <a:xfrm>
            <a:off x="5215900" y="1951625"/>
            <a:ext cx="3276300" cy="34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1200">
                <a:solidFill>
                  <a:srgbClr val="29235C"/>
                </a:solidFill>
                <a:latin typeface="Poppins"/>
                <a:ea typeface="Poppins"/>
                <a:cs typeface="Poppins"/>
                <a:sym typeface="Poppins"/>
              </a:rPr>
              <a:t>Comment les impliquer ? </a:t>
            </a:r>
            <a:br>
              <a:rPr lang="fr" sz="1200">
                <a:solidFill>
                  <a:srgbClr val="29235C"/>
                </a:solidFill>
                <a:latin typeface="Poppins"/>
                <a:ea typeface="Poppins"/>
                <a:cs typeface="Poppins"/>
                <a:sym typeface="Poppins"/>
              </a:rPr>
            </a:br>
            <a:r>
              <a:rPr lang="fr" sz="1200">
                <a:solidFill>
                  <a:srgbClr val="29235C"/>
                </a:solidFill>
                <a:latin typeface="Poppins"/>
                <a:ea typeface="Poppins"/>
                <a:cs typeface="Poppins"/>
                <a:sym typeface="Poppins"/>
              </a:rPr>
              <a:t>Quels formats ? Quels livrables ?</a:t>
            </a:r>
            <a:endParaRPr sz="1200">
              <a:solidFill>
                <a:srgbClr val="29235C"/>
              </a:solidFill>
              <a:latin typeface="Poppins"/>
              <a:ea typeface="Poppins"/>
              <a:cs typeface="Poppins"/>
              <a:sym typeface="Poppins"/>
            </a:endParaRPr>
          </a:p>
        </p:txBody>
      </p:sp>
      <p:cxnSp>
        <p:nvCxnSpPr>
          <p:cNvPr id="178" name="Google Shape;178;p26"/>
          <p:cNvCxnSpPr/>
          <p:nvPr/>
        </p:nvCxnSpPr>
        <p:spPr>
          <a:xfrm>
            <a:off x="3971075" y="2911225"/>
            <a:ext cx="1141200" cy="0"/>
          </a:xfrm>
          <a:prstGeom prst="straightConnector1">
            <a:avLst/>
          </a:prstGeom>
          <a:noFill/>
          <a:ln cap="flat" cmpd="sng" w="9525">
            <a:solidFill>
              <a:srgbClr val="29235C"/>
            </a:solidFill>
            <a:prstDash val="solid"/>
            <a:round/>
            <a:headEnd len="med" w="med" type="none"/>
            <a:tailEnd len="med" w="med" type="triangle"/>
          </a:ln>
        </p:spPr>
      </p:cxnSp>
      <p:sp>
        <p:nvSpPr>
          <p:cNvPr id="179" name="Google Shape;179;p26"/>
          <p:cNvSpPr txBox="1"/>
          <p:nvPr/>
        </p:nvSpPr>
        <p:spPr>
          <a:xfrm>
            <a:off x="5215900" y="2738275"/>
            <a:ext cx="3276300" cy="34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1200">
                <a:solidFill>
                  <a:srgbClr val="29235C"/>
                </a:solidFill>
                <a:latin typeface="Poppins"/>
                <a:ea typeface="Poppins"/>
                <a:cs typeface="Poppins"/>
                <a:sym typeface="Poppins"/>
              </a:rPr>
              <a:t>Quand</a:t>
            </a:r>
            <a:r>
              <a:rPr lang="fr" sz="1200">
                <a:solidFill>
                  <a:srgbClr val="29235C"/>
                </a:solidFill>
                <a:latin typeface="Poppins"/>
                <a:ea typeface="Poppins"/>
                <a:cs typeface="Poppins"/>
                <a:sym typeface="Poppins"/>
              </a:rPr>
              <a:t> les impliquer ? </a:t>
            </a:r>
            <a:br>
              <a:rPr lang="fr" sz="1200">
                <a:solidFill>
                  <a:srgbClr val="29235C"/>
                </a:solidFill>
                <a:latin typeface="Poppins"/>
                <a:ea typeface="Poppins"/>
                <a:cs typeface="Poppins"/>
                <a:sym typeface="Poppins"/>
              </a:rPr>
            </a:br>
            <a:r>
              <a:rPr lang="fr" sz="1200">
                <a:solidFill>
                  <a:srgbClr val="29235C"/>
                </a:solidFill>
                <a:latin typeface="Poppins"/>
                <a:ea typeface="Poppins"/>
                <a:cs typeface="Poppins"/>
                <a:sym typeface="Poppins"/>
              </a:rPr>
              <a:t>À quelle(s) étape(s) du projet ? </a:t>
            </a:r>
            <a:endParaRPr sz="1200">
              <a:solidFill>
                <a:srgbClr val="29235C"/>
              </a:solidFill>
              <a:latin typeface="Poppins"/>
              <a:ea typeface="Poppins"/>
              <a:cs typeface="Poppins"/>
              <a:sym typeface="Poppins"/>
            </a:endParaRPr>
          </a:p>
        </p:txBody>
      </p:sp>
      <p:sp>
        <p:nvSpPr>
          <p:cNvPr id="180" name="Google Shape;180;p26"/>
          <p:cNvSpPr txBox="1"/>
          <p:nvPr/>
        </p:nvSpPr>
        <p:spPr>
          <a:xfrm>
            <a:off x="470050" y="3559575"/>
            <a:ext cx="8223900" cy="1123800"/>
          </a:xfrm>
          <a:prstGeom prst="rect">
            <a:avLst/>
          </a:prstGeom>
          <a:solidFill>
            <a:srgbClr val="FCFCF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200">
                <a:solidFill>
                  <a:srgbClr val="FF5563"/>
                </a:solidFill>
                <a:latin typeface="Poppins"/>
                <a:ea typeface="Poppins"/>
                <a:cs typeface="Poppins"/>
                <a:sym typeface="Poppins"/>
              </a:rPr>
              <a:t>Qui impliquer dans la conception de la stratégie d’impact ?</a:t>
            </a:r>
            <a:br>
              <a:rPr b="1" lang="fr" sz="1200">
                <a:solidFill>
                  <a:srgbClr val="FF5563"/>
                </a:solidFill>
                <a:latin typeface="Poppins"/>
                <a:ea typeface="Poppins"/>
                <a:cs typeface="Poppins"/>
                <a:sym typeface="Poppins"/>
              </a:rPr>
            </a:br>
            <a:endParaRPr b="1" sz="1200">
              <a:solidFill>
                <a:srgbClr val="FF5563"/>
              </a:solidFill>
              <a:latin typeface="Poppins"/>
              <a:ea typeface="Poppins"/>
              <a:cs typeface="Poppins"/>
              <a:sym typeface="Poppins"/>
            </a:endParaRPr>
          </a:p>
          <a:p>
            <a:pPr indent="-304800" lvl="0" marL="457200" rtl="0" algn="l">
              <a:spcBef>
                <a:spcPts val="0"/>
              </a:spcBef>
              <a:spcAft>
                <a:spcPts val="0"/>
              </a:spcAft>
              <a:buClr>
                <a:srgbClr val="FF5563"/>
              </a:buClr>
              <a:buSzPts val="1200"/>
              <a:buFont typeface="Poppins"/>
              <a:buChar char="-"/>
            </a:pPr>
            <a:r>
              <a:rPr lang="fr" sz="1200">
                <a:solidFill>
                  <a:srgbClr val="FF5563"/>
                </a:solidFill>
                <a:latin typeface="Poppins"/>
                <a:ea typeface="Poppins"/>
                <a:cs typeface="Poppins"/>
                <a:sym typeface="Poppins"/>
              </a:rPr>
              <a:t>L’équipe du projet </a:t>
            </a:r>
            <a:endParaRPr sz="1200">
              <a:solidFill>
                <a:srgbClr val="FF5563"/>
              </a:solidFill>
              <a:latin typeface="Poppins"/>
              <a:ea typeface="Poppins"/>
              <a:cs typeface="Poppins"/>
              <a:sym typeface="Poppins"/>
            </a:endParaRPr>
          </a:p>
          <a:p>
            <a:pPr indent="-304800" lvl="0" marL="457200" rtl="0" algn="l">
              <a:spcBef>
                <a:spcPts val="0"/>
              </a:spcBef>
              <a:spcAft>
                <a:spcPts val="0"/>
              </a:spcAft>
              <a:buClr>
                <a:srgbClr val="FF5563"/>
              </a:buClr>
              <a:buSzPts val="1200"/>
              <a:buFont typeface="Poppins"/>
              <a:buChar char="-"/>
            </a:pPr>
            <a:r>
              <a:rPr lang="fr" sz="1200">
                <a:solidFill>
                  <a:srgbClr val="FF5563"/>
                </a:solidFill>
                <a:latin typeface="Poppins"/>
                <a:ea typeface="Poppins"/>
                <a:cs typeface="Poppins"/>
                <a:sym typeface="Poppins"/>
              </a:rPr>
              <a:t>Les commanditaires du projet / les financeurs </a:t>
            </a:r>
            <a:endParaRPr sz="1200">
              <a:solidFill>
                <a:srgbClr val="FF5563"/>
              </a:solidFill>
              <a:latin typeface="Poppins"/>
              <a:ea typeface="Poppins"/>
              <a:cs typeface="Poppins"/>
              <a:sym typeface="Poppins"/>
            </a:endParaRPr>
          </a:p>
          <a:p>
            <a:pPr indent="-304800" lvl="0" marL="457200" rtl="0" algn="l">
              <a:spcBef>
                <a:spcPts val="0"/>
              </a:spcBef>
              <a:spcAft>
                <a:spcPts val="0"/>
              </a:spcAft>
              <a:buClr>
                <a:srgbClr val="FF5563"/>
              </a:buClr>
              <a:buSzPts val="1200"/>
              <a:buFont typeface="Poppins"/>
              <a:buChar char="-"/>
            </a:pPr>
            <a:r>
              <a:rPr lang="fr" sz="1200">
                <a:solidFill>
                  <a:srgbClr val="FF5563"/>
                </a:solidFill>
                <a:latin typeface="Poppins"/>
                <a:ea typeface="Poppins"/>
                <a:cs typeface="Poppins"/>
                <a:sym typeface="Poppins"/>
              </a:rPr>
              <a:t>Les membres du réseau du commanditaire susceptibles de collaborer</a:t>
            </a:r>
            <a:endParaRPr sz="1200">
              <a:solidFill>
                <a:srgbClr val="FF5563"/>
              </a:solidFill>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ADD"/>
        </a:solidFill>
      </p:bgPr>
    </p:bg>
    <p:spTree>
      <p:nvGrpSpPr>
        <p:cNvPr id="184" name="Shape 184"/>
        <p:cNvGrpSpPr/>
        <p:nvPr/>
      </p:nvGrpSpPr>
      <p:grpSpPr>
        <a:xfrm>
          <a:off x="0" y="0"/>
          <a:ext cx="0" cy="0"/>
          <a:chOff x="0" y="0"/>
          <a:chExt cx="0" cy="0"/>
        </a:xfrm>
      </p:grpSpPr>
      <p:sp>
        <p:nvSpPr>
          <p:cNvPr id="185" name="Google Shape;185;p27"/>
          <p:cNvSpPr txBox="1"/>
          <p:nvPr/>
        </p:nvSpPr>
        <p:spPr>
          <a:xfrm>
            <a:off x="342900" y="278450"/>
            <a:ext cx="7516800" cy="45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3000" u="sng">
                <a:solidFill>
                  <a:srgbClr val="FF5563"/>
                </a:solidFill>
                <a:latin typeface="Poppins"/>
                <a:ea typeface="Poppins"/>
                <a:cs typeface="Poppins"/>
                <a:sym typeface="Poppins"/>
              </a:rPr>
              <a:t>Comment utiliser les posters ? (suite) </a:t>
            </a:r>
            <a:endParaRPr sz="3000">
              <a:solidFill>
                <a:schemeClr val="dk2"/>
              </a:solidFill>
            </a:endParaRPr>
          </a:p>
        </p:txBody>
      </p:sp>
      <p:sp>
        <p:nvSpPr>
          <p:cNvPr id="186" name="Google Shape;186;p27"/>
          <p:cNvSpPr txBox="1"/>
          <p:nvPr/>
        </p:nvSpPr>
        <p:spPr>
          <a:xfrm>
            <a:off x="470050" y="3559575"/>
            <a:ext cx="8223900" cy="1123800"/>
          </a:xfrm>
          <a:prstGeom prst="rect">
            <a:avLst/>
          </a:prstGeom>
          <a:solidFill>
            <a:srgbClr val="FCFCF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200">
                <a:solidFill>
                  <a:srgbClr val="39BCBD"/>
                </a:solidFill>
                <a:latin typeface="Poppins"/>
                <a:ea typeface="Poppins"/>
                <a:cs typeface="Poppins"/>
                <a:sym typeface="Poppins"/>
              </a:rPr>
              <a:t>Avec qui partager</a:t>
            </a:r>
            <a:r>
              <a:rPr b="1" lang="fr" sz="1200">
                <a:solidFill>
                  <a:srgbClr val="39BCBD"/>
                </a:solidFill>
                <a:latin typeface="Poppins"/>
                <a:ea typeface="Poppins"/>
                <a:cs typeface="Poppins"/>
                <a:sym typeface="Poppins"/>
              </a:rPr>
              <a:t> la stratégie d’impact ?</a:t>
            </a:r>
            <a:endParaRPr b="1" sz="1200">
              <a:solidFill>
                <a:srgbClr val="39BCBD"/>
              </a:solidFill>
              <a:latin typeface="Poppins"/>
              <a:ea typeface="Poppins"/>
              <a:cs typeface="Poppins"/>
              <a:sym typeface="Poppins"/>
            </a:endParaRPr>
          </a:p>
          <a:p>
            <a:pPr indent="0" lvl="0" marL="0" rtl="0" algn="l">
              <a:spcBef>
                <a:spcPts val="0"/>
              </a:spcBef>
              <a:spcAft>
                <a:spcPts val="0"/>
              </a:spcAft>
              <a:buNone/>
            </a:pPr>
            <a:r>
              <a:t/>
            </a:r>
            <a:endParaRPr sz="1200">
              <a:solidFill>
                <a:srgbClr val="39BCBD"/>
              </a:solidFill>
              <a:latin typeface="Poppins"/>
              <a:ea typeface="Poppins"/>
              <a:cs typeface="Poppins"/>
              <a:sym typeface="Poppins"/>
            </a:endParaRPr>
          </a:p>
          <a:p>
            <a:pPr indent="-304800" lvl="0" marL="457200" rtl="0" algn="l">
              <a:spcBef>
                <a:spcPts val="0"/>
              </a:spcBef>
              <a:spcAft>
                <a:spcPts val="0"/>
              </a:spcAft>
              <a:buClr>
                <a:srgbClr val="39BCBD"/>
              </a:buClr>
              <a:buSzPts val="1200"/>
              <a:buFont typeface="Poppins"/>
              <a:buChar char="-"/>
            </a:pPr>
            <a:r>
              <a:rPr lang="fr" sz="1200">
                <a:solidFill>
                  <a:srgbClr val="39BCBD"/>
                </a:solidFill>
                <a:latin typeface="Poppins"/>
                <a:ea typeface="Poppins"/>
                <a:cs typeface="Poppins"/>
                <a:sym typeface="Poppins"/>
              </a:rPr>
              <a:t>Les autres membres de l’équipe non mobilisés dans le projet</a:t>
            </a:r>
            <a:endParaRPr sz="1200">
              <a:solidFill>
                <a:srgbClr val="39BCBD"/>
              </a:solidFill>
              <a:latin typeface="Poppins"/>
              <a:ea typeface="Poppins"/>
              <a:cs typeface="Poppins"/>
              <a:sym typeface="Poppins"/>
            </a:endParaRPr>
          </a:p>
          <a:p>
            <a:pPr indent="-304800" lvl="0" marL="457200" rtl="0" algn="l">
              <a:spcBef>
                <a:spcPts val="0"/>
              </a:spcBef>
              <a:spcAft>
                <a:spcPts val="0"/>
              </a:spcAft>
              <a:buClr>
                <a:srgbClr val="39BCBD"/>
              </a:buClr>
              <a:buSzPts val="1200"/>
              <a:buFont typeface="Poppins"/>
              <a:buChar char="-"/>
            </a:pPr>
            <a:r>
              <a:rPr lang="fr" sz="1200">
                <a:solidFill>
                  <a:srgbClr val="39BCBD"/>
                </a:solidFill>
                <a:latin typeface="Poppins"/>
                <a:ea typeface="Poppins"/>
                <a:cs typeface="Poppins"/>
                <a:sym typeface="Poppins"/>
              </a:rPr>
              <a:t>Les réseaux professionnels partenaires ou susceptibles d’être intéressés par le projet</a:t>
            </a:r>
            <a:endParaRPr sz="1200">
              <a:solidFill>
                <a:srgbClr val="39BCBD"/>
              </a:solidFill>
              <a:latin typeface="Poppins"/>
              <a:ea typeface="Poppins"/>
              <a:cs typeface="Poppins"/>
              <a:sym typeface="Poppins"/>
            </a:endParaRPr>
          </a:p>
          <a:p>
            <a:pPr indent="-304800" lvl="0" marL="457200" rtl="0" algn="l">
              <a:spcBef>
                <a:spcPts val="0"/>
              </a:spcBef>
              <a:spcAft>
                <a:spcPts val="0"/>
              </a:spcAft>
              <a:buClr>
                <a:srgbClr val="39BCBD"/>
              </a:buClr>
              <a:buSzPts val="1200"/>
              <a:buFont typeface="Poppins"/>
              <a:buChar char="-"/>
            </a:pPr>
            <a:r>
              <a:rPr lang="fr" sz="1200">
                <a:solidFill>
                  <a:srgbClr val="39BCBD"/>
                </a:solidFill>
                <a:latin typeface="Poppins"/>
                <a:ea typeface="Poppins"/>
                <a:cs typeface="Poppins"/>
                <a:sym typeface="Poppins"/>
              </a:rPr>
              <a:t>Les bénéficiaires finaux / les usagers</a:t>
            </a:r>
            <a:endParaRPr sz="1200">
              <a:solidFill>
                <a:srgbClr val="39BCBD"/>
              </a:solidFill>
              <a:latin typeface="Poppins"/>
              <a:ea typeface="Poppins"/>
              <a:cs typeface="Poppins"/>
              <a:sym typeface="Poppins"/>
            </a:endParaRPr>
          </a:p>
        </p:txBody>
      </p:sp>
      <p:pic>
        <p:nvPicPr>
          <p:cNvPr id="187" name="Google Shape;187;p27"/>
          <p:cNvPicPr preferRelativeResize="0"/>
          <p:nvPr/>
        </p:nvPicPr>
        <p:blipFill>
          <a:blip r:embed="rId3">
            <a:alphaModFix/>
          </a:blip>
          <a:stretch>
            <a:fillRect/>
          </a:stretch>
        </p:blipFill>
        <p:spPr>
          <a:xfrm>
            <a:off x="450000" y="964900"/>
            <a:ext cx="3996526" cy="2249149"/>
          </a:xfrm>
          <a:prstGeom prst="rect">
            <a:avLst/>
          </a:prstGeom>
          <a:noFill/>
          <a:ln>
            <a:noFill/>
          </a:ln>
          <a:effectLst>
            <a:outerShdw blurRad="57150" rotWithShape="0" algn="bl" dir="5400000" dist="19050">
              <a:srgbClr val="000000">
                <a:alpha val="50000"/>
              </a:srgbClr>
            </a:outerShdw>
          </a:effectLst>
        </p:spPr>
      </p:pic>
      <p:cxnSp>
        <p:nvCxnSpPr>
          <p:cNvPr id="188" name="Google Shape;188;p27"/>
          <p:cNvCxnSpPr/>
          <p:nvPr/>
        </p:nvCxnSpPr>
        <p:spPr>
          <a:xfrm>
            <a:off x="3971075" y="1415725"/>
            <a:ext cx="1141200" cy="0"/>
          </a:xfrm>
          <a:prstGeom prst="straightConnector1">
            <a:avLst/>
          </a:prstGeom>
          <a:noFill/>
          <a:ln cap="flat" cmpd="sng" w="9525">
            <a:solidFill>
              <a:srgbClr val="29235C"/>
            </a:solidFill>
            <a:prstDash val="solid"/>
            <a:round/>
            <a:headEnd len="med" w="med" type="none"/>
            <a:tailEnd len="med" w="med" type="triangle"/>
          </a:ln>
        </p:spPr>
      </p:cxnSp>
      <p:sp>
        <p:nvSpPr>
          <p:cNvPr id="189" name="Google Shape;189;p27"/>
          <p:cNvSpPr txBox="1"/>
          <p:nvPr/>
        </p:nvSpPr>
        <p:spPr>
          <a:xfrm>
            <a:off x="5215900" y="1242775"/>
            <a:ext cx="3276300" cy="34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1200">
                <a:solidFill>
                  <a:srgbClr val="29235C"/>
                </a:solidFill>
                <a:latin typeface="Poppins"/>
                <a:ea typeface="Poppins"/>
                <a:cs typeface="Poppins"/>
                <a:sym typeface="Poppins"/>
              </a:rPr>
              <a:t>Les parties prenantes </a:t>
            </a:r>
            <a:endParaRPr sz="1200">
              <a:solidFill>
                <a:srgbClr val="29235C"/>
              </a:solidFill>
              <a:latin typeface="Poppins"/>
              <a:ea typeface="Poppins"/>
              <a:cs typeface="Poppins"/>
              <a:sym typeface="Poppins"/>
            </a:endParaRPr>
          </a:p>
          <a:p>
            <a:pPr indent="0" lvl="0" marL="0" rtl="0" algn="l">
              <a:spcBef>
                <a:spcPts val="0"/>
              </a:spcBef>
              <a:spcAft>
                <a:spcPts val="0"/>
              </a:spcAft>
              <a:buNone/>
            </a:pPr>
            <a:r>
              <a:rPr lang="fr" sz="1200">
                <a:solidFill>
                  <a:srgbClr val="29235C"/>
                </a:solidFill>
                <a:latin typeface="Poppins"/>
                <a:ea typeface="Poppins"/>
                <a:cs typeface="Poppins"/>
                <a:sym typeface="Poppins"/>
              </a:rPr>
              <a:t>avec qui partager la stratégie</a:t>
            </a:r>
            <a:endParaRPr sz="1200">
              <a:solidFill>
                <a:srgbClr val="29235C"/>
              </a:solidFill>
              <a:latin typeface="Poppins"/>
              <a:ea typeface="Poppins"/>
              <a:cs typeface="Poppins"/>
              <a:sym typeface="Poppins"/>
            </a:endParaRPr>
          </a:p>
          <a:p>
            <a:pPr indent="0" lvl="0" marL="0" rtl="0" algn="l">
              <a:spcBef>
                <a:spcPts val="0"/>
              </a:spcBef>
              <a:spcAft>
                <a:spcPts val="0"/>
              </a:spcAft>
              <a:buNone/>
            </a:pPr>
            <a:r>
              <a:rPr i="1" lang="fr" sz="1200">
                <a:solidFill>
                  <a:srgbClr val="29235C"/>
                </a:solidFill>
                <a:latin typeface="Poppins Thin"/>
                <a:ea typeface="Poppins Thin"/>
                <a:cs typeface="Poppins Thin"/>
                <a:sym typeface="Poppins Thin"/>
              </a:rPr>
              <a:t>(il peut y en avoir plus ou moins que 3)</a:t>
            </a:r>
            <a:endParaRPr sz="1200">
              <a:solidFill>
                <a:srgbClr val="29235C"/>
              </a:solidFill>
              <a:latin typeface="Poppins"/>
              <a:ea typeface="Poppins"/>
              <a:cs typeface="Poppins"/>
              <a:sym typeface="Poppins"/>
            </a:endParaRPr>
          </a:p>
        </p:txBody>
      </p:sp>
      <p:cxnSp>
        <p:nvCxnSpPr>
          <p:cNvPr id="190" name="Google Shape;190;p27"/>
          <p:cNvCxnSpPr/>
          <p:nvPr/>
        </p:nvCxnSpPr>
        <p:spPr>
          <a:xfrm>
            <a:off x="3971075" y="2124575"/>
            <a:ext cx="1141200" cy="0"/>
          </a:xfrm>
          <a:prstGeom prst="straightConnector1">
            <a:avLst/>
          </a:prstGeom>
          <a:noFill/>
          <a:ln cap="flat" cmpd="sng" w="9525">
            <a:solidFill>
              <a:srgbClr val="29235C"/>
            </a:solidFill>
            <a:prstDash val="solid"/>
            <a:round/>
            <a:headEnd len="med" w="med" type="none"/>
            <a:tailEnd len="med" w="med" type="triangle"/>
          </a:ln>
        </p:spPr>
      </p:cxnSp>
      <p:sp>
        <p:nvSpPr>
          <p:cNvPr id="191" name="Google Shape;191;p27"/>
          <p:cNvSpPr txBox="1"/>
          <p:nvPr/>
        </p:nvSpPr>
        <p:spPr>
          <a:xfrm>
            <a:off x="5215900" y="1951625"/>
            <a:ext cx="3276300" cy="34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1200">
                <a:solidFill>
                  <a:srgbClr val="29235C"/>
                </a:solidFill>
                <a:latin typeface="Poppins"/>
                <a:ea typeface="Poppins"/>
                <a:cs typeface="Poppins"/>
                <a:sym typeface="Poppins"/>
              </a:rPr>
              <a:t>Comment les impliquer ? </a:t>
            </a:r>
            <a:br>
              <a:rPr lang="fr" sz="1200">
                <a:solidFill>
                  <a:srgbClr val="29235C"/>
                </a:solidFill>
                <a:latin typeface="Poppins"/>
                <a:ea typeface="Poppins"/>
                <a:cs typeface="Poppins"/>
                <a:sym typeface="Poppins"/>
              </a:rPr>
            </a:br>
            <a:r>
              <a:rPr lang="fr" sz="1200">
                <a:solidFill>
                  <a:srgbClr val="29235C"/>
                </a:solidFill>
                <a:latin typeface="Poppins"/>
                <a:ea typeface="Poppins"/>
                <a:cs typeface="Poppins"/>
                <a:sym typeface="Poppins"/>
              </a:rPr>
              <a:t>Quels formats ? Quels livrables ?</a:t>
            </a:r>
            <a:endParaRPr sz="1200">
              <a:solidFill>
                <a:srgbClr val="29235C"/>
              </a:solidFill>
              <a:latin typeface="Poppins"/>
              <a:ea typeface="Poppins"/>
              <a:cs typeface="Poppins"/>
              <a:sym typeface="Poppins"/>
            </a:endParaRPr>
          </a:p>
        </p:txBody>
      </p:sp>
      <p:cxnSp>
        <p:nvCxnSpPr>
          <p:cNvPr id="192" name="Google Shape;192;p27"/>
          <p:cNvCxnSpPr/>
          <p:nvPr/>
        </p:nvCxnSpPr>
        <p:spPr>
          <a:xfrm>
            <a:off x="3971075" y="2911225"/>
            <a:ext cx="1141200" cy="0"/>
          </a:xfrm>
          <a:prstGeom prst="straightConnector1">
            <a:avLst/>
          </a:prstGeom>
          <a:noFill/>
          <a:ln cap="flat" cmpd="sng" w="9525">
            <a:solidFill>
              <a:srgbClr val="29235C"/>
            </a:solidFill>
            <a:prstDash val="solid"/>
            <a:round/>
            <a:headEnd len="med" w="med" type="none"/>
            <a:tailEnd len="med" w="med" type="triangle"/>
          </a:ln>
        </p:spPr>
      </p:cxnSp>
      <p:sp>
        <p:nvSpPr>
          <p:cNvPr id="193" name="Google Shape;193;p27"/>
          <p:cNvSpPr txBox="1"/>
          <p:nvPr/>
        </p:nvSpPr>
        <p:spPr>
          <a:xfrm>
            <a:off x="5215900" y="2738275"/>
            <a:ext cx="3276300" cy="34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1200">
                <a:solidFill>
                  <a:srgbClr val="29235C"/>
                </a:solidFill>
                <a:latin typeface="Poppins"/>
                <a:ea typeface="Poppins"/>
                <a:cs typeface="Poppins"/>
                <a:sym typeface="Poppins"/>
              </a:rPr>
              <a:t>Quand les impliquer ? </a:t>
            </a:r>
            <a:br>
              <a:rPr lang="fr" sz="1200">
                <a:solidFill>
                  <a:srgbClr val="29235C"/>
                </a:solidFill>
                <a:latin typeface="Poppins"/>
                <a:ea typeface="Poppins"/>
                <a:cs typeface="Poppins"/>
                <a:sym typeface="Poppins"/>
              </a:rPr>
            </a:br>
            <a:r>
              <a:rPr lang="fr" sz="1200">
                <a:solidFill>
                  <a:srgbClr val="29235C"/>
                </a:solidFill>
                <a:latin typeface="Poppins"/>
                <a:ea typeface="Poppins"/>
                <a:cs typeface="Poppins"/>
                <a:sym typeface="Poppins"/>
              </a:rPr>
              <a:t>À quelles étapes du projet ? </a:t>
            </a:r>
            <a:endParaRPr sz="1200">
              <a:solidFill>
                <a:srgbClr val="29235C"/>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8"/>
          <p:cNvSpPr/>
          <p:nvPr/>
        </p:nvSpPr>
        <p:spPr>
          <a:xfrm>
            <a:off x="83700" y="75300"/>
            <a:ext cx="8976600" cy="4992900"/>
          </a:xfrm>
          <a:prstGeom prst="rect">
            <a:avLst/>
          </a:prstGeom>
          <a:noFill/>
          <a:ln cap="flat" cmpd="sng" w="19050">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99" name="Google Shape;199;p28"/>
          <p:cNvPicPr preferRelativeResize="0"/>
          <p:nvPr/>
        </p:nvPicPr>
        <p:blipFill>
          <a:blip r:embed="rId3">
            <a:alphaModFix/>
          </a:blip>
          <a:stretch>
            <a:fillRect/>
          </a:stretch>
        </p:blipFill>
        <p:spPr>
          <a:xfrm rot="876540">
            <a:off x="8796121" y="12571"/>
            <a:ext cx="335759" cy="334859"/>
          </a:xfrm>
          <a:prstGeom prst="rect">
            <a:avLst/>
          </a:prstGeom>
          <a:noFill/>
          <a:ln>
            <a:noFill/>
          </a:ln>
        </p:spPr>
      </p:pic>
      <p:sp>
        <p:nvSpPr>
          <p:cNvPr id="200" name="Google Shape;200;p28"/>
          <p:cNvSpPr/>
          <p:nvPr/>
        </p:nvSpPr>
        <p:spPr>
          <a:xfrm>
            <a:off x="180000" y="155700"/>
            <a:ext cx="8553600" cy="408600"/>
          </a:xfrm>
          <a:prstGeom prst="rect">
            <a:avLst/>
          </a:prstGeom>
          <a:solidFill>
            <a:srgbClr val="FF556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500">
                <a:solidFill>
                  <a:schemeClr val="lt1"/>
                </a:solidFill>
                <a:latin typeface="Poppins"/>
                <a:ea typeface="Poppins"/>
                <a:cs typeface="Poppins"/>
                <a:sym typeface="Poppins"/>
              </a:rPr>
              <a:t>CELLES ET CEUX QU’ON IMPLIQUE DANS LA CONCEPTION DE LA STRATÉGIE D’IMPACT</a:t>
            </a:r>
            <a:endParaRPr sz="1500">
              <a:solidFill>
                <a:schemeClr val="lt1"/>
              </a:solidFill>
            </a:endParaRPr>
          </a:p>
        </p:txBody>
      </p:sp>
      <p:sp>
        <p:nvSpPr>
          <p:cNvPr id="201" name="Google Shape;201;p28"/>
          <p:cNvSpPr/>
          <p:nvPr/>
        </p:nvSpPr>
        <p:spPr>
          <a:xfrm>
            <a:off x="213950" y="671425"/>
            <a:ext cx="2792400" cy="631200"/>
          </a:xfrm>
          <a:prstGeom prst="rect">
            <a:avLst/>
          </a:prstGeom>
          <a:noFill/>
          <a:ln cap="flat" cmpd="sng" w="9525">
            <a:solidFill>
              <a:srgbClr val="2D134B"/>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rgbClr val="29235C"/>
              </a:solidFill>
              <a:latin typeface="Poppins"/>
              <a:ea typeface="Poppins"/>
              <a:cs typeface="Poppins"/>
              <a:sym typeface="Poppins"/>
            </a:endParaRPr>
          </a:p>
        </p:txBody>
      </p:sp>
      <p:cxnSp>
        <p:nvCxnSpPr>
          <p:cNvPr id="202" name="Google Shape;202;p28"/>
          <p:cNvCxnSpPr/>
          <p:nvPr/>
        </p:nvCxnSpPr>
        <p:spPr>
          <a:xfrm>
            <a:off x="3091000" y="680050"/>
            <a:ext cx="0" cy="4249200"/>
          </a:xfrm>
          <a:prstGeom prst="straightConnector1">
            <a:avLst/>
          </a:prstGeom>
          <a:noFill/>
          <a:ln cap="flat" cmpd="sng" w="19050">
            <a:solidFill>
              <a:srgbClr val="29235C"/>
            </a:solidFill>
            <a:prstDash val="solid"/>
            <a:round/>
            <a:headEnd len="med" w="med" type="none"/>
            <a:tailEnd len="med" w="med" type="none"/>
          </a:ln>
        </p:spPr>
      </p:cxnSp>
      <p:cxnSp>
        <p:nvCxnSpPr>
          <p:cNvPr id="203" name="Google Shape;203;p28"/>
          <p:cNvCxnSpPr/>
          <p:nvPr/>
        </p:nvCxnSpPr>
        <p:spPr>
          <a:xfrm>
            <a:off x="6052675" y="680050"/>
            <a:ext cx="0" cy="4249200"/>
          </a:xfrm>
          <a:prstGeom prst="straightConnector1">
            <a:avLst/>
          </a:prstGeom>
          <a:noFill/>
          <a:ln cap="flat" cmpd="sng" w="19050">
            <a:solidFill>
              <a:srgbClr val="29235C"/>
            </a:solidFill>
            <a:prstDash val="solid"/>
            <a:round/>
            <a:headEnd len="med" w="med" type="none"/>
            <a:tailEnd len="med" w="med" type="none"/>
          </a:ln>
        </p:spPr>
      </p:cxnSp>
      <p:sp>
        <p:nvSpPr>
          <p:cNvPr id="204" name="Google Shape;204;p28"/>
          <p:cNvSpPr/>
          <p:nvPr/>
        </p:nvSpPr>
        <p:spPr>
          <a:xfrm>
            <a:off x="3175638" y="671425"/>
            <a:ext cx="2792400" cy="631200"/>
          </a:xfrm>
          <a:prstGeom prst="rect">
            <a:avLst/>
          </a:prstGeom>
          <a:noFill/>
          <a:ln cap="flat" cmpd="sng" w="9525">
            <a:solidFill>
              <a:srgbClr val="2D134B"/>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rgbClr val="29235C"/>
              </a:solidFill>
              <a:latin typeface="Poppins"/>
              <a:ea typeface="Poppins"/>
              <a:cs typeface="Poppins"/>
              <a:sym typeface="Poppins"/>
            </a:endParaRPr>
          </a:p>
        </p:txBody>
      </p:sp>
      <p:sp>
        <p:nvSpPr>
          <p:cNvPr id="205" name="Google Shape;205;p28"/>
          <p:cNvSpPr/>
          <p:nvPr/>
        </p:nvSpPr>
        <p:spPr>
          <a:xfrm>
            <a:off x="6137288" y="671425"/>
            <a:ext cx="2792400" cy="631200"/>
          </a:xfrm>
          <a:prstGeom prst="rect">
            <a:avLst/>
          </a:prstGeom>
          <a:noFill/>
          <a:ln cap="flat" cmpd="sng" w="9525">
            <a:solidFill>
              <a:srgbClr val="2D134B"/>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rgbClr val="29235C"/>
              </a:solidFill>
              <a:latin typeface="Poppins"/>
              <a:ea typeface="Poppins"/>
              <a:cs typeface="Poppins"/>
              <a:sym typeface="Poppins"/>
            </a:endParaRPr>
          </a:p>
        </p:txBody>
      </p:sp>
      <p:sp>
        <p:nvSpPr>
          <p:cNvPr id="206" name="Google Shape;206;p28"/>
          <p:cNvSpPr txBox="1"/>
          <p:nvPr/>
        </p:nvSpPr>
        <p:spPr>
          <a:xfrm>
            <a:off x="213950" y="1342900"/>
            <a:ext cx="1546800" cy="27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900">
                <a:solidFill>
                  <a:srgbClr val="29235C"/>
                </a:solidFill>
                <a:latin typeface="Poppins"/>
                <a:ea typeface="Poppins"/>
                <a:cs typeface="Poppins"/>
                <a:sym typeface="Poppins"/>
              </a:rPr>
              <a:t>Comment ?</a:t>
            </a:r>
            <a:r>
              <a:rPr lang="fr" sz="900">
                <a:solidFill>
                  <a:srgbClr val="29235C"/>
                </a:solidFill>
                <a:latin typeface="Poppins"/>
                <a:ea typeface="Poppins"/>
                <a:cs typeface="Poppins"/>
                <a:sym typeface="Poppins"/>
              </a:rPr>
              <a:t> </a:t>
            </a:r>
            <a:endParaRPr sz="1800">
              <a:solidFill>
                <a:srgbClr val="29235C"/>
              </a:solidFill>
            </a:endParaRPr>
          </a:p>
        </p:txBody>
      </p:sp>
      <p:sp>
        <p:nvSpPr>
          <p:cNvPr id="207" name="Google Shape;207;p28"/>
          <p:cNvSpPr txBox="1"/>
          <p:nvPr/>
        </p:nvSpPr>
        <p:spPr>
          <a:xfrm>
            <a:off x="213950" y="3670450"/>
            <a:ext cx="1546800" cy="27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900">
                <a:solidFill>
                  <a:srgbClr val="29235C"/>
                </a:solidFill>
                <a:latin typeface="Poppins"/>
                <a:ea typeface="Poppins"/>
                <a:cs typeface="Poppins"/>
                <a:sym typeface="Poppins"/>
              </a:rPr>
              <a:t>Quand</a:t>
            </a:r>
            <a:r>
              <a:rPr b="1" lang="fr" sz="900">
                <a:solidFill>
                  <a:srgbClr val="29235C"/>
                </a:solidFill>
                <a:latin typeface="Poppins"/>
                <a:ea typeface="Poppins"/>
                <a:cs typeface="Poppins"/>
                <a:sym typeface="Poppins"/>
              </a:rPr>
              <a:t> ?</a:t>
            </a:r>
            <a:r>
              <a:rPr lang="fr" sz="900">
                <a:solidFill>
                  <a:srgbClr val="29235C"/>
                </a:solidFill>
                <a:latin typeface="Poppins"/>
                <a:ea typeface="Poppins"/>
                <a:cs typeface="Poppins"/>
                <a:sym typeface="Poppins"/>
              </a:rPr>
              <a:t> </a:t>
            </a:r>
            <a:endParaRPr sz="1800">
              <a:solidFill>
                <a:srgbClr val="29235C"/>
              </a:solidFill>
            </a:endParaRPr>
          </a:p>
        </p:txBody>
      </p:sp>
      <p:sp>
        <p:nvSpPr>
          <p:cNvPr id="208" name="Google Shape;208;p28"/>
          <p:cNvSpPr txBox="1"/>
          <p:nvPr/>
        </p:nvSpPr>
        <p:spPr>
          <a:xfrm>
            <a:off x="3175650" y="1342900"/>
            <a:ext cx="1546800" cy="27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900">
                <a:solidFill>
                  <a:srgbClr val="29235C"/>
                </a:solidFill>
                <a:latin typeface="Poppins"/>
                <a:ea typeface="Poppins"/>
                <a:cs typeface="Poppins"/>
                <a:sym typeface="Poppins"/>
              </a:rPr>
              <a:t>Comment ?</a:t>
            </a:r>
            <a:r>
              <a:rPr lang="fr" sz="900">
                <a:solidFill>
                  <a:srgbClr val="29235C"/>
                </a:solidFill>
                <a:latin typeface="Poppins"/>
                <a:ea typeface="Poppins"/>
                <a:cs typeface="Poppins"/>
                <a:sym typeface="Poppins"/>
              </a:rPr>
              <a:t> </a:t>
            </a:r>
            <a:endParaRPr sz="1800">
              <a:solidFill>
                <a:srgbClr val="29235C"/>
              </a:solidFill>
            </a:endParaRPr>
          </a:p>
        </p:txBody>
      </p:sp>
      <p:sp>
        <p:nvSpPr>
          <p:cNvPr id="209" name="Google Shape;209;p28"/>
          <p:cNvSpPr txBox="1"/>
          <p:nvPr/>
        </p:nvSpPr>
        <p:spPr>
          <a:xfrm>
            <a:off x="3175650" y="3670450"/>
            <a:ext cx="1546800" cy="27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900">
                <a:solidFill>
                  <a:srgbClr val="29235C"/>
                </a:solidFill>
                <a:latin typeface="Poppins"/>
                <a:ea typeface="Poppins"/>
                <a:cs typeface="Poppins"/>
                <a:sym typeface="Poppins"/>
              </a:rPr>
              <a:t>Quand ?</a:t>
            </a:r>
            <a:r>
              <a:rPr lang="fr" sz="900">
                <a:solidFill>
                  <a:srgbClr val="29235C"/>
                </a:solidFill>
                <a:latin typeface="Poppins"/>
                <a:ea typeface="Poppins"/>
                <a:cs typeface="Poppins"/>
                <a:sym typeface="Poppins"/>
              </a:rPr>
              <a:t> </a:t>
            </a:r>
            <a:endParaRPr sz="1800">
              <a:solidFill>
                <a:srgbClr val="29235C"/>
              </a:solidFill>
            </a:endParaRPr>
          </a:p>
        </p:txBody>
      </p:sp>
      <p:sp>
        <p:nvSpPr>
          <p:cNvPr id="210" name="Google Shape;210;p28"/>
          <p:cNvSpPr txBox="1"/>
          <p:nvPr/>
        </p:nvSpPr>
        <p:spPr>
          <a:xfrm>
            <a:off x="6137350" y="1342900"/>
            <a:ext cx="1546800" cy="27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900">
                <a:solidFill>
                  <a:srgbClr val="29235C"/>
                </a:solidFill>
                <a:latin typeface="Poppins"/>
                <a:ea typeface="Poppins"/>
                <a:cs typeface="Poppins"/>
                <a:sym typeface="Poppins"/>
              </a:rPr>
              <a:t>Comment ?</a:t>
            </a:r>
            <a:r>
              <a:rPr lang="fr" sz="900">
                <a:solidFill>
                  <a:srgbClr val="29235C"/>
                </a:solidFill>
                <a:latin typeface="Poppins"/>
                <a:ea typeface="Poppins"/>
                <a:cs typeface="Poppins"/>
                <a:sym typeface="Poppins"/>
              </a:rPr>
              <a:t> </a:t>
            </a:r>
            <a:endParaRPr sz="1800">
              <a:solidFill>
                <a:srgbClr val="29235C"/>
              </a:solidFill>
            </a:endParaRPr>
          </a:p>
        </p:txBody>
      </p:sp>
      <p:sp>
        <p:nvSpPr>
          <p:cNvPr id="211" name="Google Shape;211;p28"/>
          <p:cNvSpPr txBox="1"/>
          <p:nvPr/>
        </p:nvSpPr>
        <p:spPr>
          <a:xfrm>
            <a:off x="6137350" y="3670450"/>
            <a:ext cx="1546800" cy="27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900">
                <a:solidFill>
                  <a:srgbClr val="29235C"/>
                </a:solidFill>
                <a:latin typeface="Poppins"/>
                <a:ea typeface="Poppins"/>
                <a:cs typeface="Poppins"/>
                <a:sym typeface="Poppins"/>
              </a:rPr>
              <a:t>Quand ?</a:t>
            </a:r>
            <a:r>
              <a:rPr lang="fr" sz="900">
                <a:solidFill>
                  <a:srgbClr val="29235C"/>
                </a:solidFill>
                <a:latin typeface="Poppins"/>
                <a:ea typeface="Poppins"/>
                <a:cs typeface="Poppins"/>
                <a:sym typeface="Poppins"/>
              </a:rPr>
              <a:t> </a:t>
            </a:r>
            <a:endParaRPr sz="1800">
              <a:solidFill>
                <a:srgbClr val="29235C"/>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9"/>
          <p:cNvSpPr/>
          <p:nvPr/>
        </p:nvSpPr>
        <p:spPr>
          <a:xfrm>
            <a:off x="83700" y="75300"/>
            <a:ext cx="8976600" cy="4992900"/>
          </a:xfrm>
          <a:prstGeom prst="rect">
            <a:avLst/>
          </a:prstGeom>
          <a:noFill/>
          <a:ln cap="flat" cmpd="sng" w="19050">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17" name="Google Shape;217;p29"/>
          <p:cNvPicPr preferRelativeResize="0"/>
          <p:nvPr/>
        </p:nvPicPr>
        <p:blipFill>
          <a:blip r:embed="rId3">
            <a:alphaModFix/>
          </a:blip>
          <a:stretch>
            <a:fillRect/>
          </a:stretch>
        </p:blipFill>
        <p:spPr>
          <a:xfrm rot="876540">
            <a:off x="8796121" y="12571"/>
            <a:ext cx="335759" cy="334859"/>
          </a:xfrm>
          <a:prstGeom prst="rect">
            <a:avLst/>
          </a:prstGeom>
          <a:noFill/>
          <a:ln>
            <a:noFill/>
          </a:ln>
        </p:spPr>
      </p:pic>
      <p:sp>
        <p:nvSpPr>
          <p:cNvPr id="218" name="Google Shape;218;p29"/>
          <p:cNvSpPr/>
          <p:nvPr/>
        </p:nvSpPr>
        <p:spPr>
          <a:xfrm>
            <a:off x="180000" y="155700"/>
            <a:ext cx="8553600" cy="408600"/>
          </a:xfrm>
          <a:prstGeom prst="rect">
            <a:avLst/>
          </a:prstGeom>
          <a:solidFill>
            <a:srgbClr val="39BCB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500">
                <a:solidFill>
                  <a:schemeClr val="lt1"/>
                </a:solidFill>
                <a:latin typeface="Poppins"/>
                <a:ea typeface="Poppins"/>
                <a:cs typeface="Poppins"/>
                <a:sym typeface="Poppins"/>
              </a:rPr>
              <a:t>CELLES ET CEUX AVEC QUI ON PARTAGE LA STRATÉGIE D’IMPACT</a:t>
            </a:r>
            <a:endParaRPr b="1" sz="1500">
              <a:solidFill>
                <a:schemeClr val="lt1"/>
              </a:solidFill>
              <a:latin typeface="Poppins"/>
              <a:ea typeface="Poppins"/>
              <a:cs typeface="Poppins"/>
              <a:sym typeface="Poppins"/>
            </a:endParaRPr>
          </a:p>
        </p:txBody>
      </p:sp>
      <p:sp>
        <p:nvSpPr>
          <p:cNvPr id="219" name="Google Shape;219;p29"/>
          <p:cNvSpPr/>
          <p:nvPr/>
        </p:nvSpPr>
        <p:spPr>
          <a:xfrm>
            <a:off x="213950" y="671425"/>
            <a:ext cx="2792400" cy="631200"/>
          </a:xfrm>
          <a:prstGeom prst="rect">
            <a:avLst/>
          </a:prstGeom>
          <a:noFill/>
          <a:ln cap="flat" cmpd="sng" w="9525">
            <a:solidFill>
              <a:srgbClr val="2D134B"/>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rgbClr val="29235C"/>
              </a:solidFill>
              <a:latin typeface="Poppins"/>
              <a:ea typeface="Poppins"/>
              <a:cs typeface="Poppins"/>
              <a:sym typeface="Poppins"/>
            </a:endParaRPr>
          </a:p>
        </p:txBody>
      </p:sp>
      <p:cxnSp>
        <p:nvCxnSpPr>
          <p:cNvPr id="220" name="Google Shape;220;p29"/>
          <p:cNvCxnSpPr/>
          <p:nvPr/>
        </p:nvCxnSpPr>
        <p:spPr>
          <a:xfrm>
            <a:off x="3091000" y="680050"/>
            <a:ext cx="0" cy="4249200"/>
          </a:xfrm>
          <a:prstGeom prst="straightConnector1">
            <a:avLst/>
          </a:prstGeom>
          <a:noFill/>
          <a:ln cap="flat" cmpd="sng" w="19050">
            <a:solidFill>
              <a:srgbClr val="29235C"/>
            </a:solidFill>
            <a:prstDash val="solid"/>
            <a:round/>
            <a:headEnd len="med" w="med" type="none"/>
            <a:tailEnd len="med" w="med" type="none"/>
          </a:ln>
        </p:spPr>
      </p:cxnSp>
      <p:cxnSp>
        <p:nvCxnSpPr>
          <p:cNvPr id="221" name="Google Shape;221;p29"/>
          <p:cNvCxnSpPr/>
          <p:nvPr/>
        </p:nvCxnSpPr>
        <p:spPr>
          <a:xfrm>
            <a:off x="6052675" y="680050"/>
            <a:ext cx="0" cy="4249200"/>
          </a:xfrm>
          <a:prstGeom prst="straightConnector1">
            <a:avLst/>
          </a:prstGeom>
          <a:noFill/>
          <a:ln cap="flat" cmpd="sng" w="19050">
            <a:solidFill>
              <a:srgbClr val="29235C"/>
            </a:solidFill>
            <a:prstDash val="solid"/>
            <a:round/>
            <a:headEnd len="med" w="med" type="none"/>
            <a:tailEnd len="med" w="med" type="none"/>
          </a:ln>
        </p:spPr>
      </p:cxnSp>
      <p:sp>
        <p:nvSpPr>
          <p:cNvPr id="222" name="Google Shape;222;p29"/>
          <p:cNvSpPr/>
          <p:nvPr/>
        </p:nvSpPr>
        <p:spPr>
          <a:xfrm>
            <a:off x="3175638" y="671425"/>
            <a:ext cx="2792400" cy="631200"/>
          </a:xfrm>
          <a:prstGeom prst="rect">
            <a:avLst/>
          </a:prstGeom>
          <a:noFill/>
          <a:ln cap="flat" cmpd="sng" w="9525">
            <a:solidFill>
              <a:srgbClr val="2D134B"/>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rgbClr val="29235C"/>
              </a:solidFill>
              <a:latin typeface="Poppins"/>
              <a:ea typeface="Poppins"/>
              <a:cs typeface="Poppins"/>
              <a:sym typeface="Poppins"/>
            </a:endParaRPr>
          </a:p>
        </p:txBody>
      </p:sp>
      <p:sp>
        <p:nvSpPr>
          <p:cNvPr id="223" name="Google Shape;223;p29"/>
          <p:cNvSpPr/>
          <p:nvPr/>
        </p:nvSpPr>
        <p:spPr>
          <a:xfrm>
            <a:off x="6137288" y="671425"/>
            <a:ext cx="2792400" cy="631200"/>
          </a:xfrm>
          <a:prstGeom prst="rect">
            <a:avLst/>
          </a:prstGeom>
          <a:noFill/>
          <a:ln cap="flat" cmpd="sng" w="9525">
            <a:solidFill>
              <a:srgbClr val="2D134B"/>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rgbClr val="29235C"/>
              </a:solidFill>
              <a:latin typeface="Poppins"/>
              <a:ea typeface="Poppins"/>
              <a:cs typeface="Poppins"/>
              <a:sym typeface="Poppins"/>
            </a:endParaRPr>
          </a:p>
        </p:txBody>
      </p:sp>
      <p:sp>
        <p:nvSpPr>
          <p:cNvPr id="224" name="Google Shape;224;p29"/>
          <p:cNvSpPr txBox="1"/>
          <p:nvPr/>
        </p:nvSpPr>
        <p:spPr>
          <a:xfrm>
            <a:off x="213950" y="1342900"/>
            <a:ext cx="1546800" cy="27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900">
                <a:solidFill>
                  <a:srgbClr val="29235C"/>
                </a:solidFill>
                <a:latin typeface="Poppins"/>
                <a:ea typeface="Poppins"/>
                <a:cs typeface="Poppins"/>
                <a:sym typeface="Poppins"/>
              </a:rPr>
              <a:t>Comment ?</a:t>
            </a:r>
            <a:r>
              <a:rPr lang="fr" sz="900">
                <a:solidFill>
                  <a:srgbClr val="29235C"/>
                </a:solidFill>
                <a:latin typeface="Poppins"/>
                <a:ea typeface="Poppins"/>
                <a:cs typeface="Poppins"/>
                <a:sym typeface="Poppins"/>
              </a:rPr>
              <a:t> </a:t>
            </a:r>
            <a:endParaRPr sz="1800">
              <a:solidFill>
                <a:srgbClr val="29235C"/>
              </a:solidFill>
            </a:endParaRPr>
          </a:p>
        </p:txBody>
      </p:sp>
      <p:sp>
        <p:nvSpPr>
          <p:cNvPr id="225" name="Google Shape;225;p29"/>
          <p:cNvSpPr txBox="1"/>
          <p:nvPr/>
        </p:nvSpPr>
        <p:spPr>
          <a:xfrm>
            <a:off x="213950" y="3670450"/>
            <a:ext cx="1546800" cy="27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900">
                <a:solidFill>
                  <a:srgbClr val="29235C"/>
                </a:solidFill>
                <a:latin typeface="Poppins"/>
                <a:ea typeface="Poppins"/>
                <a:cs typeface="Poppins"/>
                <a:sym typeface="Poppins"/>
              </a:rPr>
              <a:t>Quand ?</a:t>
            </a:r>
            <a:r>
              <a:rPr lang="fr" sz="900">
                <a:solidFill>
                  <a:srgbClr val="29235C"/>
                </a:solidFill>
                <a:latin typeface="Poppins"/>
                <a:ea typeface="Poppins"/>
                <a:cs typeface="Poppins"/>
                <a:sym typeface="Poppins"/>
              </a:rPr>
              <a:t> </a:t>
            </a:r>
            <a:endParaRPr sz="1800">
              <a:solidFill>
                <a:srgbClr val="29235C"/>
              </a:solidFill>
            </a:endParaRPr>
          </a:p>
        </p:txBody>
      </p:sp>
      <p:sp>
        <p:nvSpPr>
          <p:cNvPr id="226" name="Google Shape;226;p29"/>
          <p:cNvSpPr txBox="1"/>
          <p:nvPr/>
        </p:nvSpPr>
        <p:spPr>
          <a:xfrm>
            <a:off x="3175650" y="1342900"/>
            <a:ext cx="1546800" cy="27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900">
                <a:solidFill>
                  <a:srgbClr val="29235C"/>
                </a:solidFill>
                <a:latin typeface="Poppins"/>
                <a:ea typeface="Poppins"/>
                <a:cs typeface="Poppins"/>
                <a:sym typeface="Poppins"/>
              </a:rPr>
              <a:t>Comment ?</a:t>
            </a:r>
            <a:r>
              <a:rPr lang="fr" sz="900">
                <a:solidFill>
                  <a:srgbClr val="29235C"/>
                </a:solidFill>
                <a:latin typeface="Poppins"/>
                <a:ea typeface="Poppins"/>
                <a:cs typeface="Poppins"/>
                <a:sym typeface="Poppins"/>
              </a:rPr>
              <a:t> </a:t>
            </a:r>
            <a:endParaRPr sz="1800">
              <a:solidFill>
                <a:srgbClr val="29235C"/>
              </a:solidFill>
            </a:endParaRPr>
          </a:p>
        </p:txBody>
      </p:sp>
      <p:sp>
        <p:nvSpPr>
          <p:cNvPr id="227" name="Google Shape;227;p29"/>
          <p:cNvSpPr txBox="1"/>
          <p:nvPr/>
        </p:nvSpPr>
        <p:spPr>
          <a:xfrm>
            <a:off x="3175650" y="3670450"/>
            <a:ext cx="1546800" cy="27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900">
                <a:solidFill>
                  <a:srgbClr val="29235C"/>
                </a:solidFill>
                <a:latin typeface="Poppins"/>
                <a:ea typeface="Poppins"/>
                <a:cs typeface="Poppins"/>
                <a:sym typeface="Poppins"/>
              </a:rPr>
              <a:t>Quand ?</a:t>
            </a:r>
            <a:r>
              <a:rPr lang="fr" sz="900">
                <a:solidFill>
                  <a:srgbClr val="29235C"/>
                </a:solidFill>
                <a:latin typeface="Poppins"/>
                <a:ea typeface="Poppins"/>
                <a:cs typeface="Poppins"/>
                <a:sym typeface="Poppins"/>
              </a:rPr>
              <a:t> </a:t>
            </a:r>
            <a:endParaRPr sz="1800">
              <a:solidFill>
                <a:srgbClr val="29235C"/>
              </a:solidFill>
            </a:endParaRPr>
          </a:p>
        </p:txBody>
      </p:sp>
      <p:sp>
        <p:nvSpPr>
          <p:cNvPr id="228" name="Google Shape;228;p29"/>
          <p:cNvSpPr txBox="1"/>
          <p:nvPr/>
        </p:nvSpPr>
        <p:spPr>
          <a:xfrm>
            <a:off x="6137350" y="1342900"/>
            <a:ext cx="1546800" cy="27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900">
                <a:solidFill>
                  <a:srgbClr val="29235C"/>
                </a:solidFill>
                <a:latin typeface="Poppins"/>
                <a:ea typeface="Poppins"/>
                <a:cs typeface="Poppins"/>
                <a:sym typeface="Poppins"/>
              </a:rPr>
              <a:t>Comment ?</a:t>
            </a:r>
            <a:r>
              <a:rPr lang="fr" sz="900">
                <a:solidFill>
                  <a:srgbClr val="29235C"/>
                </a:solidFill>
                <a:latin typeface="Poppins"/>
                <a:ea typeface="Poppins"/>
                <a:cs typeface="Poppins"/>
                <a:sym typeface="Poppins"/>
              </a:rPr>
              <a:t> </a:t>
            </a:r>
            <a:endParaRPr sz="1800">
              <a:solidFill>
                <a:srgbClr val="29235C"/>
              </a:solidFill>
            </a:endParaRPr>
          </a:p>
        </p:txBody>
      </p:sp>
      <p:sp>
        <p:nvSpPr>
          <p:cNvPr id="229" name="Google Shape;229;p29"/>
          <p:cNvSpPr txBox="1"/>
          <p:nvPr/>
        </p:nvSpPr>
        <p:spPr>
          <a:xfrm>
            <a:off x="6137350" y="3670450"/>
            <a:ext cx="1546800" cy="27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900">
                <a:solidFill>
                  <a:srgbClr val="29235C"/>
                </a:solidFill>
                <a:latin typeface="Poppins"/>
                <a:ea typeface="Poppins"/>
                <a:cs typeface="Poppins"/>
                <a:sym typeface="Poppins"/>
              </a:rPr>
              <a:t>Quand ?</a:t>
            </a:r>
            <a:r>
              <a:rPr lang="fr" sz="900">
                <a:solidFill>
                  <a:srgbClr val="29235C"/>
                </a:solidFill>
                <a:latin typeface="Poppins"/>
                <a:ea typeface="Poppins"/>
                <a:cs typeface="Poppins"/>
                <a:sym typeface="Poppins"/>
              </a:rPr>
              <a:t> </a:t>
            </a:r>
            <a:endParaRPr sz="1800">
              <a:solidFill>
                <a:srgbClr val="29235C"/>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0"/>
          <p:cNvSpPr/>
          <p:nvPr/>
        </p:nvSpPr>
        <p:spPr>
          <a:xfrm>
            <a:off x="83700" y="75300"/>
            <a:ext cx="8976600" cy="4992900"/>
          </a:xfrm>
          <a:prstGeom prst="rect">
            <a:avLst/>
          </a:prstGeom>
          <a:noFill/>
          <a:ln cap="flat" cmpd="sng" w="19050">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5" name="Google Shape;235;p30"/>
          <p:cNvSpPr/>
          <p:nvPr/>
        </p:nvSpPr>
        <p:spPr>
          <a:xfrm>
            <a:off x="180000" y="155700"/>
            <a:ext cx="8749800" cy="408600"/>
          </a:xfrm>
          <a:prstGeom prst="rect">
            <a:avLst/>
          </a:prstGeom>
          <a:solidFill>
            <a:srgbClr val="FF556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500">
                <a:solidFill>
                  <a:schemeClr val="lt1"/>
                </a:solidFill>
                <a:latin typeface="Poppins"/>
                <a:ea typeface="Poppins"/>
                <a:cs typeface="Poppins"/>
                <a:sym typeface="Poppins"/>
              </a:rPr>
              <a:t>CELLES ET CEUX QU’ON IMPLIQUE DANS LA CONCEPTION DE LA STRATÉGIE D’IMPACT</a:t>
            </a:r>
            <a:endParaRPr sz="1500">
              <a:solidFill>
                <a:schemeClr val="lt1"/>
              </a:solidFill>
            </a:endParaRPr>
          </a:p>
        </p:txBody>
      </p:sp>
      <p:sp>
        <p:nvSpPr>
          <p:cNvPr id="236" name="Google Shape;236;p30"/>
          <p:cNvSpPr/>
          <p:nvPr/>
        </p:nvSpPr>
        <p:spPr>
          <a:xfrm>
            <a:off x="213950" y="671425"/>
            <a:ext cx="2792400" cy="631200"/>
          </a:xfrm>
          <a:prstGeom prst="rect">
            <a:avLst/>
          </a:prstGeom>
          <a:noFill/>
          <a:ln cap="flat" cmpd="sng" w="9525">
            <a:solidFill>
              <a:srgbClr val="2D134B"/>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900">
                <a:solidFill>
                  <a:srgbClr val="29235C"/>
                </a:solidFill>
                <a:latin typeface="Caveat"/>
                <a:ea typeface="Caveat"/>
                <a:cs typeface="Caveat"/>
                <a:sym typeface="Caveat"/>
              </a:rPr>
              <a:t>Avec l’équipe projet (macro)</a:t>
            </a:r>
            <a:endParaRPr sz="1900">
              <a:solidFill>
                <a:srgbClr val="29235C"/>
              </a:solidFill>
              <a:latin typeface="Caveat"/>
              <a:ea typeface="Caveat"/>
              <a:cs typeface="Caveat"/>
              <a:sym typeface="Caveat"/>
            </a:endParaRPr>
          </a:p>
        </p:txBody>
      </p:sp>
      <p:cxnSp>
        <p:nvCxnSpPr>
          <p:cNvPr id="237" name="Google Shape;237;p30"/>
          <p:cNvCxnSpPr/>
          <p:nvPr/>
        </p:nvCxnSpPr>
        <p:spPr>
          <a:xfrm>
            <a:off x="3091000" y="680050"/>
            <a:ext cx="0" cy="4249200"/>
          </a:xfrm>
          <a:prstGeom prst="straightConnector1">
            <a:avLst/>
          </a:prstGeom>
          <a:noFill/>
          <a:ln cap="flat" cmpd="sng" w="19050">
            <a:solidFill>
              <a:srgbClr val="29235C"/>
            </a:solidFill>
            <a:prstDash val="solid"/>
            <a:round/>
            <a:headEnd len="med" w="med" type="none"/>
            <a:tailEnd len="med" w="med" type="none"/>
          </a:ln>
        </p:spPr>
      </p:cxnSp>
      <p:cxnSp>
        <p:nvCxnSpPr>
          <p:cNvPr id="238" name="Google Shape;238;p30"/>
          <p:cNvCxnSpPr/>
          <p:nvPr/>
        </p:nvCxnSpPr>
        <p:spPr>
          <a:xfrm>
            <a:off x="6052675" y="680050"/>
            <a:ext cx="0" cy="4249200"/>
          </a:xfrm>
          <a:prstGeom prst="straightConnector1">
            <a:avLst/>
          </a:prstGeom>
          <a:noFill/>
          <a:ln cap="flat" cmpd="sng" w="19050">
            <a:solidFill>
              <a:srgbClr val="29235C"/>
            </a:solidFill>
            <a:prstDash val="solid"/>
            <a:round/>
            <a:headEnd len="med" w="med" type="none"/>
            <a:tailEnd len="med" w="med" type="none"/>
          </a:ln>
        </p:spPr>
      </p:cxnSp>
      <p:sp>
        <p:nvSpPr>
          <p:cNvPr id="239" name="Google Shape;239;p30"/>
          <p:cNvSpPr/>
          <p:nvPr/>
        </p:nvSpPr>
        <p:spPr>
          <a:xfrm>
            <a:off x="3175638" y="671425"/>
            <a:ext cx="2792400" cy="631200"/>
          </a:xfrm>
          <a:prstGeom prst="rect">
            <a:avLst/>
          </a:prstGeom>
          <a:noFill/>
          <a:ln cap="flat" cmpd="sng" w="9525">
            <a:solidFill>
              <a:srgbClr val="2D134B"/>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900">
                <a:solidFill>
                  <a:srgbClr val="29235C"/>
                </a:solidFill>
                <a:latin typeface="Caveat"/>
                <a:ea typeface="Caveat"/>
                <a:cs typeface="Caveat"/>
                <a:sym typeface="Caveat"/>
              </a:rPr>
              <a:t>Avec les commanditaires</a:t>
            </a:r>
            <a:endParaRPr sz="1900">
              <a:solidFill>
                <a:srgbClr val="29235C"/>
              </a:solidFill>
              <a:latin typeface="Caveat"/>
              <a:ea typeface="Caveat"/>
              <a:cs typeface="Caveat"/>
              <a:sym typeface="Caveat"/>
            </a:endParaRPr>
          </a:p>
        </p:txBody>
      </p:sp>
      <p:sp>
        <p:nvSpPr>
          <p:cNvPr id="240" name="Google Shape;240;p30"/>
          <p:cNvSpPr/>
          <p:nvPr/>
        </p:nvSpPr>
        <p:spPr>
          <a:xfrm>
            <a:off x="6137288" y="671425"/>
            <a:ext cx="2792400" cy="631200"/>
          </a:xfrm>
          <a:prstGeom prst="rect">
            <a:avLst/>
          </a:prstGeom>
          <a:noFill/>
          <a:ln cap="flat" cmpd="sng" w="9525">
            <a:solidFill>
              <a:srgbClr val="2D134B"/>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900">
                <a:solidFill>
                  <a:srgbClr val="29235C"/>
                </a:solidFill>
                <a:latin typeface="Caveat"/>
                <a:ea typeface="Caveat"/>
                <a:cs typeface="Caveat"/>
                <a:sym typeface="Caveat"/>
              </a:rPr>
              <a:t>Avec les membres </a:t>
            </a:r>
            <a:endParaRPr sz="1900">
              <a:solidFill>
                <a:srgbClr val="29235C"/>
              </a:solidFill>
              <a:latin typeface="Caveat"/>
              <a:ea typeface="Caveat"/>
              <a:cs typeface="Caveat"/>
              <a:sym typeface="Caveat"/>
            </a:endParaRPr>
          </a:p>
          <a:p>
            <a:pPr indent="0" lvl="0" marL="0" rtl="0" algn="ctr">
              <a:spcBef>
                <a:spcPts val="0"/>
              </a:spcBef>
              <a:spcAft>
                <a:spcPts val="0"/>
              </a:spcAft>
              <a:buNone/>
            </a:pPr>
            <a:r>
              <a:rPr lang="fr" sz="1900">
                <a:solidFill>
                  <a:srgbClr val="29235C"/>
                </a:solidFill>
                <a:latin typeface="Caveat"/>
                <a:ea typeface="Caveat"/>
                <a:cs typeface="Caveat"/>
                <a:sym typeface="Caveat"/>
              </a:rPr>
              <a:t>du réseau du commanditaire</a:t>
            </a:r>
            <a:endParaRPr sz="1900">
              <a:solidFill>
                <a:srgbClr val="29235C"/>
              </a:solidFill>
              <a:latin typeface="Caveat"/>
              <a:ea typeface="Caveat"/>
              <a:cs typeface="Caveat"/>
              <a:sym typeface="Caveat"/>
            </a:endParaRPr>
          </a:p>
        </p:txBody>
      </p:sp>
      <p:sp>
        <p:nvSpPr>
          <p:cNvPr id="241" name="Google Shape;241;p30"/>
          <p:cNvSpPr txBox="1"/>
          <p:nvPr/>
        </p:nvSpPr>
        <p:spPr>
          <a:xfrm>
            <a:off x="213950" y="1342900"/>
            <a:ext cx="1546800" cy="27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900">
                <a:solidFill>
                  <a:srgbClr val="29235C"/>
                </a:solidFill>
                <a:latin typeface="Poppins"/>
                <a:ea typeface="Poppins"/>
                <a:cs typeface="Poppins"/>
                <a:sym typeface="Poppins"/>
              </a:rPr>
              <a:t>Comment ?</a:t>
            </a:r>
            <a:r>
              <a:rPr lang="fr" sz="900">
                <a:solidFill>
                  <a:srgbClr val="29235C"/>
                </a:solidFill>
                <a:latin typeface="Poppins"/>
                <a:ea typeface="Poppins"/>
                <a:cs typeface="Poppins"/>
                <a:sym typeface="Poppins"/>
              </a:rPr>
              <a:t> </a:t>
            </a:r>
            <a:endParaRPr sz="1800">
              <a:solidFill>
                <a:srgbClr val="29235C"/>
              </a:solidFill>
            </a:endParaRPr>
          </a:p>
        </p:txBody>
      </p:sp>
      <p:sp>
        <p:nvSpPr>
          <p:cNvPr id="242" name="Google Shape;242;p30"/>
          <p:cNvSpPr txBox="1"/>
          <p:nvPr/>
        </p:nvSpPr>
        <p:spPr>
          <a:xfrm>
            <a:off x="213950" y="3670450"/>
            <a:ext cx="1546800" cy="27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900">
                <a:solidFill>
                  <a:srgbClr val="29235C"/>
                </a:solidFill>
                <a:latin typeface="Poppins"/>
                <a:ea typeface="Poppins"/>
                <a:cs typeface="Poppins"/>
                <a:sym typeface="Poppins"/>
              </a:rPr>
              <a:t>Quand ?</a:t>
            </a:r>
            <a:r>
              <a:rPr lang="fr" sz="900">
                <a:solidFill>
                  <a:srgbClr val="29235C"/>
                </a:solidFill>
                <a:latin typeface="Poppins"/>
                <a:ea typeface="Poppins"/>
                <a:cs typeface="Poppins"/>
                <a:sym typeface="Poppins"/>
              </a:rPr>
              <a:t> </a:t>
            </a:r>
            <a:endParaRPr sz="1800">
              <a:solidFill>
                <a:srgbClr val="29235C"/>
              </a:solidFill>
            </a:endParaRPr>
          </a:p>
        </p:txBody>
      </p:sp>
      <p:sp>
        <p:nvSpPr>
          <p:cNvPr id="243" name="Google Shape;243;p30"/>
          <p:cNvSpPr txBox="1"/>
          <p:nvPr/>
        </p:nvSpPr>
        <p:spPr>
          <a:xfrm>
            <a:off x="3175650" y="1342900"/>
            <a:ext cx="1546800" cy="27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900">
                <a:solidFill>
                  <a:srgbClr val="29235C"/>
                </a:solidFill>
                <a:latin typeface="Poppins"/>
                <a:ea typeface="Poppins"/>
                <a:cs typeface="Poppins"/>
                <a:sym typeface="Poppins"/>
              </a:rPr>
              <a:t>Comment ?</a:t>
            </a:r>
            <a:r>
              <a:rPr lang="fr" sz="900">
                <a:solidFill>
                  <a:srgbClr val="29235C"/>
                </a:solidFill>
                <a:latin typeface="Poppins"/>
                <a:ea typeface="Poppins"/>
                <a:cs typeface="Poppins"/>
                <a:sym typeface="Poppins"/>
              </a:rPr>
              <a:t> </a:t>
            </a:r>
            <a:endParaRPr sz="1800">
              <a:solidFill>
                <a:srgbClr val="29235C"/>
              </a:solidFill>
            </a:endParaRPr>
          </a:p>
        </p:txBody>
      </p:sp>
      <p:sp>
        <p:nvSpPr>
          <p:cNvPr id="244" name="Google Shape;244;p30"/>
          <p:cNvSpPr txBox="1"/>
          <p:nvPr/>
        </p:nvSpPr>
        <p:spPr>
          <a:xfrm>
            <a:off x="3175650" y="3670450"/>
            <a:ext cx="1546800" cy="27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900">
                <a:solidFill>
                  <a:srgbClr val="29235C"/>
                </a:solidFill>
                <a:latin typeface="Poppins"/>
                <a:ea typeface="Poppins"/>
                <a:cs typeface="Poppins"/>
                <a:sym typeface="Poppins"/>
              </a:rPr>
              <a:t>Quand ?</a:t>
            </a:r>
            <a:r>
              <a:rPr lang="fr" sz="900">
                <a:solidFill>
                  <a:srgbClr val="29235C"/>
                </a:solidFill>
                <a:latin typeface="Poppins"/>
                <a:ea typeface="Poppins"/>
                <a:cs typeface="Poppins"/>
                <a:sym typeface="Poppins"/>
              </a:rPr>
              <a:t> </a:t>
            </a:r>
            <a:endParaRPr sz="1800">
              <a:solidFill>
                <a:srgbClr val="29235C"/>
              </a:solidFill>
            </a:endParaRPr>
          </a:p>
        </p:txBody>
      </p:sp>
      <p:sp>
        <p:nvSpPr>
          <p:cNvPr id="245" name="Google Shape;245;p30"/>
          <p:cNvSpPr txBox="1"/>
          <p:nvPr/>
        </p:nvSpPr>
        <p:spPr>
          <a:xfrm>
            <a:off x="6137350" y="1342900"/>
            <a:ext cx="1546800" cy="27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900">
                <a:solidFill>
                  <a:srgbClr val="29235C"/>
                </a:solidFill>
                <a:latin typeface="Poppins"/>
                <a:ea typeface="Poppins"/>
                <a:cs typeface="Poppins"/>
                <a:sym typeface="Poppins"/>
              </a:rPr>
              <a:t>Comment ?</a:t>
            </a:r>
            <a:r>
              <a:rPr lang="fr" sz="900">
                <a:solidFill>
                  <a:srgbClr val="29235C"/>
                </a:solidFill>
                <a:latin typeface="Poppins"/>
                <a:ea typeface="Poppins"/>
                <a:cs typeface="Poppins"/>
                <a:sym typeface="Poppins"/>
              </a:rPr>
              <a:t> </a:t>
            </a:r>
            <a:endParaRPr sz="1800">
              <a:solidFill>
                <a:srgbClr val="29235C"/>
              </a:solidFill>
            </a:endParaRPr>
          </a:p>
        </p:txBody>
      </p:sp>
      <p:sp>
        <p:nvSpPr>
          <p:cNvPr id="246" name="Google Shape;246;p30"/>
          <p:cNvSpPr txBox="1"/>
          <p:nvPr/>
        </p:nvSpPr>
        <p:spPr>
          <a:xfrm>
            <a:off x="6137350" y="3670450"/>
            <a:ext cx="1546800" cy="27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900">
                <a:solidFill>
                  <a:srgbClr val="29235C"/>
                </a:solidFill>
                <a:latin typeface="Poppins"/>
                <a:ea typeface="Poppins"/>
                <a:cs typeface="Poppins"/>
                <a:sym typeface="Poppins"/>
              </a:rPr>
              <a:t>Quand ?</a:t>
            </a:r>
            <a:r>
              <a:rPr lang="fr" sz="900">
                <a:solidFill>
                  <a:srgbClr val="29235C"/>
                </a:solidFill>
                <a:latin typeface="Poppins"/>
                <a:ea typeface="Poppins"/>
                <a:cs typeface="Poppins"/>
                <a:sym typeface="Poppins"/>
              </a:rPr>
              <a:t> </a:t>
            </a:r>
            <a:endParaRPr sz="1800">
              <a:solidFill>
                <a:srgbClr val="29235C"/>
              </a:solidFill>
            </a:endParaRPr>
          </a:p>
        </p:txBody>
      </p:sp>
      <p:sp>
        <p:nvSpPr>
          <p:cNvPr id="247" name="Google Shape;247;p30"/>
          <p:cNvSpPr txBox="1"/>
          <p:nvPr/>
        </p:nvSpPr>
        <p:spPr>
          <a:xfrm>
            <a:off x="235550" y="1620450"/>
            <a:ext cx="2749200" cy="190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1100">
                <a:solidFill>
                  <a:srgbClr val="29235C"/>
                </a:solidFill>
                <a:latin typeface="Caveat"/>
                <a:ea typeface="Caveat"/>
                <a:cs typeface="Caveat"/>
                <a:sym typeface="Caveat"/>
              </a:rPr>
              <a:t>Réunion, outils de discussion,  CR, pad en ligne pour centraliser les informations pour documenter le projet</a:t>
            </a:r>
            <a:endParaRPr sz="1100">
              <a:solidFill>
                <a:srgbClr val="29235C"/>
              </a:solidFill>
              <a:latin typeface="Caveat"/>
              <a:ea typeface="Caveat"/>
              <a:cs typeface="Caveat"/>
              <a:sym typeface="Caveat"/>
            </a:endParaRPr>
          </a:p>
          <a:p>
            <a:pPr indent="0" lvl="0" marL="0" rtl="0" algn="l">
              <a:spcBef>
                <a:spcPts val="0"/>
              </a:spcBef>
              <a:spcAft>
                <a:spcPts val="0"/>
              </a:spcAft>
              <a:buClr>
                <a:schemeClr val="dk1"/>
              </a:buClr>
              <a:buSzPts val="1100"/>
              <a:buFont typeface="Arial"/>
              <a:buNone/>
            </a:pPr>
            <a:br>
              <a:rPr lang="fr" sz="1100">
                <a:solidFill>
                  <a:srgbClr val="29235C"/>
                </a:solidFill>
                <a:latin typeface="Caveat"/>
                <a:ea typeface="Caveat"/>
                <a:cs typeface="Caveat"/>
                <a:sym typeface="Caveat"/>
              </a:rPr>
            </a:br>
            <a:r>
              <a:rPr lang="fr" sz="1100">
                <a:solidFill>
                  <a:srgbClr val="29235C"/>
                </a:solidFill>
                <a:latin typeface="Caveat"/>
                <a:ea typeface="Caveat"/>
                <a:cs typeface="Caveat"/>
                <a:sym typeface="Caveat"/>
              </a:rPr>
              <a:t>Animation pour penser la stratégie d’impact </a:t>
            </a:r>
            <a:br>
              <a:rPr lang="fr" sz="1100">
                <a:solidFill>
                  <a:srgbClr val="29235C"/>
                </a:solidFill>
                <a:latin typeface="Caveat"/>
                <a:ea typeface="Caveat"/>
                <a:cs typeface="Caveat"/>
                <a:sym typeface="Caveat"/>
              </a:rPr>
            </a:br>
            <a:r>
              <a:rPr i="1" lang="fr" sz="1100">
                <a:solidFill>
                  <a:srgbClr val="29235C"/>
                </a:solidFill>
                <a:latin typeface="Caveat"/>
                <a:ea typeface="Caveat"/>
                <a:cs typeface="Caveat"/>
                <a:sym typeface="Caveat"/>
              </a:rPr>
              <a:t>(ex chapeaux de bono)</a:t>
            </a:r>
            <a:endParaRPr i="1" sz="1100">
              <a:solidFill>
                <a:srgbClr val="29235C"/>
              </a:solidFill>
              <a:latin typeface="Caveat"/>
              <a:ea typeface="Caveat"/>
              <a:cs typeface="Caveat"/>
              <a:sym typeface="Caveat"/>
            </a:endParaRPr>
          </a:p>
          <a:p>
            <a:pPr indent="0" lvl="0" marL="0" rtl="0" algn="l">
              <a:spcBef>
                <a:spcPts val="0"/>
              </a:spcBef>
              <a:spcAft>
                <a:spcPts val="0"/>
              </a:spcAft>
              <a:buClr>
                <a:schemeClr val="dk1"/>
              </a:buClr>
              <a:buSzPts val="1100"/>
              <a:buFont typeface="Arial"/>
              <a:buNone/>
            </a:pPr>
            <a:r>
              <a:t/>
            </a:r>
            <a:endParaRPr sz="1100">
              <a:solidFill>
                <a:srgbClr val="29235C"/>
              </a:solidFill>
              <a:latin typeface="Caveat"/>
              <a:ea typeface="Caveat"/>
              <a:cs typeface="Caveat"/>
              <a:sym typeface="Caveat"/>
            </a:endParaRPr>
          </a:p>
          <a:p>
            <a:pPr indent="0" lvl="0" marL="0" rtl="0" algn="l">
              <a:spcBef>
                <a:spcPts val="0"/>
              </a:spcBef>
              <a:spcAft>
                <a:spcPts val="0"/>
              </a:spcAft>
              <a:buClr>
                <a:schemeClr val="dk1"/>
              </a:buClr>
              <a:buSzPts val="1100"/>
              <a:buFont typeface="Arial"/>
              <a:buNone/>
            </a:pPr>
            <a:r>
              <a:rPr lang="fr" sz="1100">
                <a:solidFill>
                  <a:srgbClr val="29235C"/>
                </a:solidFill>
                <a:latin typeface="Caveat"/>
                <a:ea typeface="Caveat"/>
                <a:cs typeface="Caveat"/>
                <a:sym typeface="Caveat"/>
              </a:rPr>
              <a:t>Définir qui fait quoi (d</a:t>
            </a:r>
            <a:r>
              <a:rPr i="1" lang="fr" sz="1100">
                <a:solidFill>
                  <a:srgbClr val="29235C"/>
                </a:solidFill>
                <a:latin typeface="Caveat"/>
                <a:ea typeface="Caveat"/>
                <a:cs typeface="Caveat"/>
                <a:sym typeface="Caveat"/>
              </a:rPr>
              <a:t>ans le cadre du projet </a:t>
            </a:r>
            <a:br>
              <a:rPr i="1" lang="fr" sz="1100">
                <a:solidFill>
                  <a:srgbClr val="29235C"/>
                </a:solidFill>
                <a:latin typeface="Caveat"/>
                <a:ea typeface="Caveat"/>
                <a:cs typeface="Caveat"/>
                <a:sym typeface="Caveat"/>
              </a:rPr>
            </a:br>
            <a:r>
              <a:rPr i="1" lang="fr" sz="1100">
                <a:solidFill>
                  <a:srgbClr val="29235C"/>
                </a:solidFill>
                <a:latin typeface="Caveat"/>
                <a:ea typeface="Caveat"/>
                <a:cs typeface="Caveat"/>
                <a:sym typeface="Caveat"/>
              </a:rPr>
              <a:t>ET de la conception de la stratégie d’impact)</a:t>
            </a:r>
            <a:endParaRPr i="1" sz="1100">
              <a:solidFill>
                <a:srgbClr val="29235C"/>
              </a:solidFill>
              <a:latin typeface="Caveat"/>
              <a:ea typeface="Caveat"/>
              <a:cs typeface="Caveat"/>
              <a:sym typeface="Caveat"/>
            </a:endParaRPr>
          </a:p>
          <a:p>
            <a:pPr indent="0" lvl="0" marL="0" rtl="0" algn="l">
              <a:spcBef>
                <a:spcPts val="0"/>
              </a:spcBef>
              <a:spcAft>
                <a:spcPts val="0"/>
              </a:spcAft>
              <a:buClr>
                <a:schemeClr val="dk1"/>
              </a:buClr>
              <a:buSzPts val="1100"/>
              <a:buFont typeface="Arial"/>
              <a:buNone/>
            </a:pPr>
            <a:br>
              <a:rPr lang="fr" sz="1100">
                <a:solidFill>
                  <a:srgbClr val="29235C"/>
                </a:solidFill>
                <a:latin typeface="Caveat"/>
                <a:ea typeface="Caveat"/>
                <a:cs typeface="Caveat"/>
                <a:sym typeface="Caveat"/>
              </a:rPr>
            </a:br>
            <a:r>
              <a:rPr lang="fr" sz="1100">
                <a:solidFill>
                  <a:srgbClr val="29235C"/>
                </a:solidFill>
                <a:latin typeface="Caveat"/>
                <a:ea typeface="Caveat"/>
                <a:cs typeface="Caveat"/>
                <a:sym typeface="Caveat"/>
              </a:rPr>
              <a:t>S’assurer d’un niveau de connaissances similaire </a:t>
            </a:r>
            <a:br>
              <a:rPr lang="fr" sz="1100">
                <a:solidFill>
                  <a:srgbClr val="29235C"/>
                </a:solidFill>
                <a:latin typeface="Caveat"/>
                <a:ea typeface="Caveat"/>
                <a:cs typeface="Caveat"/>
                <a:sym typeface="Caveat"/>
              </a:rPr>
            </a:br>
            <a:r>
              <a:rPr lang="fr" sz="1100">
                <a:solidFill>
                  <a:srgbClr val="29235C"/>
                </a:solidFill>
                <a:latin typeface="Caveat"/>
                <a:ea typeface="Caveat"/>
                <a:cs typeface="Caveat"/>
                <a:sym typeface="Caveat"/>
              </a:rPr>
              <a:t>au début du projet </a:t>
            </a:r>
            <a:endParaRPr sz="2000">
              <a:solidFill>
                <a:srgbClr val="29235C"/>
              </a:solidFill>
              <a:latin typeface="Caveat"/>
              <a:ea typeface="Caveat"/>
              <a:cs typeface="Caveat"/>
              <a:sym typeface="Caveat"/>
            </a:endParaRPr>
          </a:p>
        </p:txBody>
      </p:sp>
      <p:sp>
        <p:nvSpPr>
          <p:cNvPr id="248" name="Google Shape;248;p30"/>
          <p:cNvSpPr txBox="1"/>
          <p:nvPr/>
        </p:nvSpPr>
        <p:spPr>
          <a:xfrm>
            <a:off x="3197238" y="1620450"/>
            <a:ext cx="2749200" cy="190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rgbClr val="29235C"/>
                </a:solidFill>
                <a:latin typeface="Caveat"/>
                <a:ea typeface="Caveat"/>
                <a:cs typeface="Caveat"/>
                <a:sym typeface="Caveat"/>
              </a:rPr>
              <a:t>Réunions de lancement </a:t>
            </a:r>
            <a:endParaRPr sz="1100">
              <a:solidFill>
                <a:srgbClr val="29235C"/>
              </a:solidFill>
              <a:latin typeface="Caveat"/>
              <a:ea typeface="Caveat"/>
              <a:cs typeface="Caveat"/>
              <a:sym typeface="Caveat"/>
            </a:endParaRPr>
          </a:p>
          <a:p>
            <a:pPr indent="0" lvl="0" marL="0" rtl="0" algn="l">
              <a:spcBef>
                <a:spcPts val="0"/>
              </a:spcBef>
              <a:spcAft>
                <a:spcPts val="0"/>
              </a:spcAft>
              <a:buNone/>
            </a:pPr>
            <a:r>
              <a:t/>
            </a:r>
            <a:endParaRPr sz="1100">
              <a:solidFill>
                <a:srgbClr val="29235C"/>
              </a:solidFill>
              <a:latin typeface="Caveat"/>
              <a:ea typeface="Caveat"/>
              <a:cs typeface="Caveat"/>
              <a:sym typeface="Caveat"/>
            </a:endParaRPr>
          </a:p>
          <a:p>
            <a:pPr indent="0" lvl="0" marL="0" rtl="0" algn="l">
              <a:spcBef>
                <a:spcPts val="0"/>
              </a:spcBef>
              <a:spcAft>
                <a:spcPts val="0"/>
              </a:spcAft>
              <a:buNone/>
            </a:pPr>
            <a:r>
              <a:rPr lang="fr" sz="1100">
                <a:solidFill>
                  <a:srgbClr val="29235C"/>
                </a:solidFill>
                <a:latin typeface="Caveat"/>
                <a:ea typeface="Caveat"/>
                <a:cs typeface="Caveat"/>
                <a:sym typeface="Caveat"/>
              </a:rPr>
              <a:t>Rappel &amp; Vulgarisation des attentes du commanditaire via cahier des charges ou autres </a:t>
            </a:r>
            <a:endParaRPr sz="1100">
              <a:solidFill>
                <a:srgbClr val="29235C"/>
              </a:solidFill>
              <a:latin typeface="Caveat"/>
              <a:ea typeface="Caveat"/>
              <a:cs typeface="Caveat"/>
              <a:sym typeface="Caveat"/>
            </a:endParaRPr>
          </a:p>
          <a:p>
            <a:pPr indent="0" lvl="0" marL="0" rtl="0" algn="l">
              <a:spcBef>
                <a:spcPts val="0"/>
              </a:spcBef>
              <a:spcAft>
                <a:spcPts val="0"/>
              </a:spcAft>
              <a:buNone/>
            </a:pPr>
            <a:r>
              <a:t/>
            </a:r>
            <a:endParaRPr sz="1100">
              <a:solidFill>
                <a:srgbClr val="29235C"/>
              </a:solidFill>
              <a:latin typeface="Caveat"/>
              <a:ea typeface="Caveat"/>
              <a:cs typeface="Caveat"/>
              <a:sym typeface="Caveat"/>
            </a:endParaRPr>
          </a:p>
          <a:p>
            <a:pPr indent="0" lvl="0" marL="0" rtl="0" algn="l">
              <a:spcBef>
                <a:spcPts val="0"/>
              </a:spcBef>
              <a:spcAft>
                <a:spcPts val="0"/>
              </a:spcAft>
              <a:buNone/>
            </a:pPr>
            <a:r>
              <a:rPr lang="fr" sz="1100">
                <a:solidFill>
                  <a:srgbClr val="29235C"/>
                </a:solidFill>
                <a:latin typeface="Caveat"/>
                <a:ea typeface="Caveat"/>
                <a:cs typeface="Caveat"/>
                <a:sym typeface="Caveat"/>
              </a:rPr>
              <a:t>Formalisation et cadrage des attentes du commanditaire</a:t>
            </a:r>
            <a:endParaRPr sz="1100">
              <a:solidFill>
                <a:srgbClr val="29235C"/>
              </a:solidFill>
              <a:latin typeface="Caveat"/>
              <a:ea typeface="Caveat"/>
              <a:cs typeface="Caveat"/>
              <a:sym typeface="Caveat"/>
            </a:endParaRPr>
          </a:p>
          <a:p>
            <a:pPr indent="0" lvl="0" marL="0" rtl="0" algn="l">
              <a:spcBef>
                <a:spcPts val="0"/>
              </a:spcBef>
              <a:spcAft>
                <a:spcPts val="0"/>
              </a:spcAft>
              <a:buNone/>
            </a:pPr>
            <a:r>
              <a:t/>
            </a:r>
            <a:endParaRPr sz="1100">
              <a:solidFill>
                <a:srgbClr val="29235C"/>
              </a:solidFill>
              <a:latin typeface="Caveat"/>
              <a:ea typeface="Caveat"/>
              <a:cs typeface="Caveat"/>
              <a:sym typeface="Caveat"/>
            </a:endParaRPr>
          </a:p>
          <a:p>
            <a:pPr indent="0" lvl="0" marL="0" rtl="0" algn="l">
              <a:spcBef>
                <a:spcPts val="0"/>
              </a:spcBef>
              <a:spcAft>
                <a:spcPts val="0"/>
              </a:spcAft>
              <a:buNone/>
            </a:pPr>
            <a:r>
              <a:rPr lang="fr" sz="1100">
                <a:solidFill>
                  <a:srgbClr val="29235C"/>
                </a:solidFill>
                <a:latin typeface="Caveat"/>
                <a:ea typeface="Caveat"/>
                <a:cs typeface="Caveat"/>
                <a:sym typeface="Caveat"/>
              </a:rPr>
              <a:t>Définition du budget et des ressources hommes alloués  à la mesure d’impact </a:t>
            </a:r>
            <a:endParaRPr sz="1100">
              <a:solidFill>
                <a:srgbClr val="29235C"/>
              </a:solidFill>
              <a:latin typeface="Caveat"/>
              <a:ea typeface="Caveat"/>
              <a:cs typeface="Caveat"/>
              <a:sym typeface="Caveat"/>
            </a:endParaRPr>
          </a:p>
        </p:txBody>
      </p:sp>
      <p:sp>
        <p:nvSpPr>
          <p:cNvPr id="249" name="Google Shape;249;p30"/>
          <p:cNvSpPr txBox="1"/>
          <p:nvPr/>
        </p:nvSpPr>
        <p:spPr>
          <a:xfrm>
            <a:off x="6158888" y="1620450"/>
            <a:ext cx="2749200" cy="190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rgbClr val="29235C"/>
                </a:solidFill>
                <a:latin typeface="Caveat"/>
                <a:ea typeface="Caveat"/>
                <a:cs typeface="Caveat"/>
                <a:sym typeface="Caveat"/>
              </a:rPr>
              <a:t>Temps de travail amont projet commanditaire très important pour affiner les attentes et besoins du commanditaire</a:t>
            </a:r>
            <a:endParaRPr sz="1100">
              <a:solidFill>
                <a:srgbClr val="29235C"/>
              </a:solidFill>
              <a:latin typeface="Caveat"/>
              <a:ea typeface="Caveat"/>
              <a:cs typeface="Caveat"/>
              <a:sym typeface="Caveat"/>
            </a:endParaRPr>
          </a:p>
          <a:p>
            <a:pPr indent="0" lvl="0" marL="0" rtl="0" algn="l">
              <a:spcBef>
                <a:spcPts val="0"/>
              </a:spcBef>
              <a:spcAft>
                <a:spcPts val="0"/>
              </a:spcAft>
              <a:buNone/>
            </a:pPr>
            <a:r>
              <a:t/>
            </a:r>
            <a:endParaRPr sz="1100">
              <a:solidFill>
                <a:srgbClr val="29235C"/>
              </a:solidFill>
              <a:latin typeface="Caveat"/>
              <a:ea typeface="Caveat"/>
              <a:cs typeface="Caveat"/>
              <a:sym typeface="Caveat"/>
            </a:endParaRPr>
          </a:p>
          <a:p>
            <a:pPr indent="0" lvl="0" marL="0" rtl="0" algn="l">
              <a:spcBef>
                <a:spcPts val="0"/>
              </a:spcBef>
              <a:spcAft>
                <a:spcPts val="0"/>
              </a:spcAft>
              <a:buNone/>
            </a:pPr>
            <a:r>
              <a:rPr lang="fr" sz="1100">
                <a:solidFill>
                  <a:srgbClr val="29235C"/>
                </a:solidFill>
                <a:latin typeface="Caveat"/>
                <a:ea typeface="Caveat"/>
                <a:cs typeface="Caveat"/>
                <a:sym typeface="Caveat"/>
              </a:rPr>
              <a:t>État des lieux avec les bénéficiaires de l’action</a:t>
            </a:r>
            <a:endParaRPr sz="1100">
              <a:solidFill>
                <a:srgbClr val="29235C"/>
              </a:solidFill>
              <a:latin typeface="Caveat"/>
              <a:ea typeface="Caveat"/>
              <a:cs typeface="Caveat"/>
              <a:sym typeface="Caveat"/>
            </a:endParaRPr>
          </a:p>
          <a:p>
            <a:pPr indent="0" lvl="0" marL="0" rtl="0" algn="l">
              <a:spcBef>
                <a:spcPts val="0"/>
              </a:spcBef>
              <a:spcAft>
                <a:spcPts val="0"/>
              </a:spcAft>
              <a:buNone/>
            </a:pPr>
            <a:r>
              <a:t/>
            </a:r>
            <a:endParaRPr sz="1100">
              <a:solidFill>
                <a:srgbClr val="29235C"/>
              </a:solidFill>
              <a:latin typeface="Caveat"/>
              <a:ea typeface="Caveat"/>
              <a:cs typeface="Caveat"/>
              <a:sym typeface="Caveat"/>
            </a:endParaRPr>
          </a:p>
          <a:p>
            <a:pPr indent="0" lvl="0" marL="0" rtl="0" algn="l">
              <a:spcBef>
                <a:spcPts val="0"/>
              </a:spcBef>
              <a:spcAft>
                <a:spcPts val="0"/>
              </a:spcAft>
              <a:buNone/>
            </a:pPr>
            <a:r>
              <a:rPr lang="fr" sz="1100">
                <a:solidFill>
                  <a:srgbClr val="29235C"/>
                </a:solidFill>
                <a:latin typeface="Caveat"/>
                <a:ea typeface="Caveat"/>
                <a:cs typeface="Caveat"/>
                <a:sym typeface="Caveat"/>
              </a:rPr>
              <a:t>GT avec les membres du réseau</a:t>
            </a:r>
            <a:endParaRPr sz="1100">
              <a:solidFill>
                <a:srgbClr val="29235C"/>
              </a:solidFill>
              <a:latin typeface="Caveat"/>
              <a:ea typeface="Caveat"/>
              <a:cs typeface="Caveat"/>
              <a:sym typeface="Caveat"/>
            </a:endParaRPr>
          </a:p>
        </p:txBody>
      </p:sp>
      <p:sp>
        <p:nvSpPr>
          <p:cNvPr id="250" name="Google Shape;250;p30"/>
          <p:cNvSpPr txBox="1"/>
          <p:nvPr/>
        </p:nvSpPr>
        <p:spPr>
          <a:xfrm>
            <a:off x="235550" y="3949750"/>
            <a:ext cx="2749200" cy="83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rgbClr val="29235C"/>
                </a:solidFill>
                <a:latin typeface="Caveat"/>
                <a:ea typeface="Caveat"/>
                <a:cs typeface="Caveat"/>
                <a:sym typeface="Caveat"/>
              </a:rPr>
              <a:t>Première réunion de cadrage interne avant la réunion de lancement avec les commanditaires : </a:t>
            </a:r>
            <a:endParaRPr sz="1100">
              <a:solidFill>
                <a:srgbClr val="29235C"/>
              </a:solidFill>
              <a:latin typeface="Caveat"/>
              <a:ea typeface="Caveat"/>
              <a:cs typeface="Caveat"/>
              <a:sym typeface="Caveat"/>
            </a:endParaRPr>
          </a:p>
          <a:p>
            <a:pPr indent="0" lvl="0" marL="0" rtl="0" algn="l">
              <a:spcBef>
                <a:spcPts val="0"/>
              </a:spcBef>
              <a:spcAft>
                <a:spcPts val="0"/>
              </a:spcAft>
              <a:buNone/>
            </a:pPr>
            <a:r>
              <a:t/>
            </a:r>
            <a:endParaRPr sz="1100">
              <a:solidFill>
                <a:srgbClr val="29235C"/>
              </a:solidFill>
              <a:latin typeface="Caveat"/>
              <a:ea typeface="Caveat"/>
              <a:cs typeface="Caveat"/>
              <a:sym typeface="Caveat"/>
            </a:endParaRPr>
          </a:p>
          <a:p>
            <a:pPr indent="0" lvl="0" marL="0" rtl="0" algn="l">
              <a:spcBef>
                <a:spcPts val="0"/>
              </a:spcBef>
              <a:spcAft>
                <a:spcPts val="0"/>
              </a:spcAft>
              <a:buNone/>
            </a:pPr>
            <a:r>
              <a:rPr lang="fr" sz="1100">
                <a:solidFill>
                  <a:srgbClr val="29235C"/>
                </a:solidFill>
                <a:latin typeface="Caveat"/>
                <a:ea typeface="Caveat"/>
                <a:cs typeface="Caveat"/>
                <a:sym typeface="Caveat"/>
              </a:rPr>
              <a:t>…Circulation de l’information à chaque étape du projet  - Réunion, outils de discussion,  CR </a:t>
            </a:r>
            <a:endParaRPr sz="1100">
              <a:solidFill>
                <a:srgbClr val="29235C"/>
              </a:solidFill>
              <a:latin typeface="Caveat"/>
              <a:ea typeface="Caveat"/>
              <a:cs typeface="Caveat"/>
              <a:sym typeface="Caveat"/>
            </a:endParaRPr>
          </a:p>
        </p:txBody>
      </p:sp>
      <p:sp>
        <p:nvSpPr>
          <p:cNvPr id="251" name="Google Shape;251;p30"/>
          <p:cNvSpPr txBox="1"/>
          <p:nvPr/>
        </p:nvSpPr>
        <p:spPr>
          <a:xfrm>
            <a:off x="3197238" y="3949750"/>
            <a:ext cx="2749200" cy="83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rgbClr val="29235C"/>
                </a:solidFill>
                <a:latin typeface="Caveat"/>
                <a:ea typeface="Caveat"/>
                <a:cs typeface="Caveat"/>
                <a:sym typeface="Caveat"/>
              </a:rPr>
              <a:t>Au début du projet - Réunions de lancement de projet </a:t>
            </a:r>
            <a:endParaRPr sz="1100">
              <a:solidFill>
                <a:srgbClr val="29235C"/>
              </a:solidFill>
              <a:latin typeface="Caveat"/>
              <a:ea typeface="Caveat"/>
              <a:cs typeface="Caveat"/>
              <a:sym typeface="Caveat"/>
            </a:endParaRPr>
          </a:p>
          <a:p>
            <a:pPr indent="0" lvl="0" marL="0" rtl="0" algn="l">
              <a:spcBef>
                <a:spcPts val="0"/>
              </a:spcBef>
              <a:spcAft>
                <a:spcPts val="0"/>
              </a:spcAft>
              <a:buNone/>
            </a:pPr>
            <a:r>
              <a:t/>
            </a:r>
            <a:endParaRPr sz="1100">
              <a:solidFill>
                <a:srgbClr val="29235C"/>
              </a:solidFill>
              <a:latin typeface="Caveat"/>
              <a:ea typeface="Caveat"/>
              <a:cs typeface="Caveat"/>
              <a:sym typeface="Caveat"/>
            </a:endParaRPr>
          </a:p>
          <a:p>
            <a:pPr indent="0" lvl="0" marL="0" rtl="0" algn="l">
              <a:spcBef>
                <a:spcPts val="0"/>
              </a:spcBef>
              <a:spcAft>
                <a:spcPts val="0"/>
              </a:spcAft>
              <a:buNone/>
            </a:pPr>
            <a:r>
              <a:rPr lang="fr" sz="1100">
                <a:solidFill>
                  <a:srgbClr val="29235C"/>
                </a:solidFill>
                <a:latin typeface="Caveat"/>
                <a:ea typeface="Caveat"/>
                <a:cs typeface="Caveat"/>
                <a:sym typeface="Caveat"/>
              </a:rPr>
              <a:t>Réunions de suivi intermédiaire </a:t>
            </a:r>
            <a:br>
              <a:rPr lang="fr" sz="1100">
                <a:solidFill>
                  <a:srgbClr val="29235C"/>
                </a:solidFill>
                <a:latin typeface="Caveat"/>
                <a:ea typeface="Caveat"/>
                <a:cs typeface="Caveat"/>
                <a:sym typeface="Caveat"/>
              </a:rPr>
            </a:br>
            <a:endParaRPr sz="1100">
              <a:solidFill>
                <a:srgbClr val="29235C"/>
              </a:solidFill>
              <a:latin typeface="Caveat"/>
              <a:ea typeface="Caveat"/>
              <a:cs typeface="Caveat"/>
              <a:sym typeface="Caveat"/>
            </a:endParaRPr>
          </a:p>
          <a:p>
            <a:pPr indent="0" lvl="0" marL="0" rtl="0" algn="l">
              <a:spcBef>
                <a:spcPts val="0"/>
              </a:spcBef>
              <a:spcAft>
                <a:spcPts val="0"/>
              </a:spcAft>
              <a:buNone/>
            </a:pPr>
            <a:r>
              <a:rPr lang="fr" sz="1100">
                <a:solidFill>
                  <a:srgbClr val="29235C"/>
                </a:solidFill>
                <a:latin typeface="Caveat"/>
                <a:ea typeface="Caveat"/>
                <a:cs typeface="Caveat"/>
                <a:sym typeface="Caveat"/>
              </a:rPr>
              <a:t>Transmission du livrable de mesure d’impact</a:t>
            </a:r>
            <a:endParaRPr sz="1100">
              <a:solidFill>
                <a:srgbClr val="29235C"/>
              </a:solidFill>
              <a:latin typeface="Caveat"/>
              <a:ea typeface="Caveat"/>
              <a:cs typeface="Caveat"/>
              <a:sym typeface="Caveat"/>
            </a:endParaRPr>
          </a:p>
        </p:txBody>
      </p:sp>
      <p:sp>
        <p:nvSpPr>
          <p:cNvPr id="252" name="Google Shape;252;p30"/>
          <p:cNvSpPr txBox="1"/>
          <p:nvPr/>
        </p:nvSpPr>
        <p:spPr>
          <a:xfrm>
            <a:off x="6158888" y="3949750"/>
            <a:ext cx="2749200" cy="83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rgbClr val="29235C"/>
                </a:solidFill>
                <a:latin typeface="Caveat"/>
                <a:ea typeface="Caveat"/>
                <a:cs typeface="Caveat"/>
                <a:sym typeface="Caveat"/>
              </a:rPr>
              <a:t>En amont, pour aider à co-construction des indicateurs </a:t>
            </a:r>
            <a:endParaRPr sz="1100">
              <a:solidFill>
                <a:srgbClr val="29235C"/>
              </a:solidFill>
              <a:latin typeface="Caveat"/>
              <a:ea typeface="Caveat"/>
              <a:cs typeface="Caveat"/>
              <a:sym typeface="Caveat"/>
            </a:endParaRPr>
          </a:p>
          <a:p>
            <a:pPr indent="0" lvl="0" marL="0" rtl="0" algn="l">
              <a:spcBef>
                <a:spcPts val="0"/>
              </a:spcBef>
              <a:spcAft>
                <a:spcPts val="0"/>
              </a:spcAft>
              <a:buNone/>
            </a:pPr>
            <a:r>
              <a:t/>
            </a:r>
            <a:endParaRPr sz="1100">
              <a:solidFill>
                <a:srgbClr val="29235C"/>
              </a:solidFill>
              <a:latin typeface="Caveat"/>
              <a:ea typeface="Caveat"/>
              <a:cs typeface="Caveat"/>
              <a:sym typeface="Caveat"/>
            </a:endParaRPr>
          </a:p>
          <a:p>
            <a:pPr indent="0" lvl="0" marL="0" rtl="0" algn="l">
              <a:spcBef>
                <a:spcPts val="0"/>
              </a:spcBef>
              <a:spcAft>
                <a:spcPts val="0"/>
              </a:spcAft>
              <a:buNone/>
            </a:pPr>
            <a:r>
              <a:rPr lang="fr" sz="1100">
                <a:solidFill>
                  <a:srgbClr val="29235C"/>
                </a:solidFill>
                <a:latin typeface="Caveat"/>
                <a:ea typeface="Caveat"/>
                <a:cs typeface="Caveat"/>
                <a:sym typeface="Caveat"/>
              </a:rPr>
              <a:t>Moins intéressant dans certains cas de les inclure</a:t>
            </a:r>
            <a:br>
              <a:rPr lang="fr" sz="1100">
                <a:solidFill>
                  <a:srgbClr val="29235C"/>
                </a:solidFill>
                <a:latin typeface="Caveat"/>
                <a:ea typeface="Caveat"/>
                <a:cs typeface="Caveat"/>
                <a:sym typeface="Caveat"/>
              </a:rPr>
            </a:br>
            <a:r>
              <a:rPr lang="fr" sz="1100">
                <a:solidFill>
                  <a:srgbClr val="29235C"/>
                </a:solidFill>
                <a:latin typeface="Caveat"/>
                <a:ea typeface="Caveat"/>
                <a:cs typeface="Caveat"/>
                <a:sym typeface="Caveat"/>
              </a:rPr>
              <a:t> lors des phases finales</a:t>
            </a:r>
            <a:endParaRPr sz="1100">
              <a:solidFill>
                <a:srgbClr val="29235C"/>
              </a:solidFill>
              <a:latin typeface="Caveat"/>
              <a:ea typeface="Caveat"/>
              <a:cs typeface="Caveat"/>
              <a:sym typeface="Cave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1"/>
          <p:cNvSpPr/>
          <p:nvPr/>
        </p:nvSpPr>
        <p:spPr>
          <a:xfrm>
            <a:off x="83700" y="75300"/>
            <a:ext cx="8976600" cy="4992900"/>
          </a:xfrm>
          <a:prstGeom prst="rect">
            <a:avLst/>
          </a:prstGeom>
          <a:noFill/>
          <a:ln cap="flat" cmpd="sng" w="19050">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8" name="Google Shape;258;p31"/>
          <p:cNvSpPr/>
          <p:nvPr/>
        </p:nvSpPr>
        <p:spPr>
          <a:xfrm>
            <a:off x="213950" y="671425"/>
            <a:ext cx="2792400" cy="631200"/>
          </a:xfrm>
          <a:prstGeom prst="rect">
            <a:avLst/>
          </a:prstGeom>
          <a:noFill/>
          <a:ln cap="flat" cmpd="sng" w="9525">
            <a:solidFill>
              <a:srgbClr val="2D134B"/>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900">
                <a:solidFill>
                  <a:srgbClr val="29235C"/>
                </a:solidFill>
                <a:latin typeface="Caveat"/>
                <a:ea typeface="Caveat"/>
                <a:cs typeface="Caveat"/>
                <a:sym typeface="Caveat"/>
              </a:rPr>
              <a:t>Les autres hubs</a:t>
            </a:r>
            <a:endParaRPr sz="1900">
              <a:solidFill>
                <a:srgbClr val="29235C"/>
              </a:solidFill>
              <a:latin typeface="Caveat"/>
              <a:ea typeface="Caveat"/>
              <a:cs typeface="Caveat"/>
              <a:sym typeface="Caveat"/>
            </a:endParaRPr>
          </a:p>
        </p:txBody>
      </p:sp>
      <p:cxnSp>
        <p:nvCxnSpPr>
          <p:cNvPr id="259" name="Google Shape;259;p31"/>
          <p:cNvCxnSpPr/>
          <p:nvPr/>
        </p:nvCxnSpPr>
        <p:spPr>
          <a:xfrm>
            <a:off x="3091000" y="680050"/>
            <a:ext cx="0" cy="4249200"/>
          </a:xfrm>
          <a:prstGeom prst="straightConnector1">
            <a:avLst/>
          </a:prstGeom>
          <a:noFill/>
          <a:ln cap="flat" cmpd="sng" w="19050">
            <a:solidFill>
              <a:srgbClr val="29235C"/>
            </a:solidFill>
            <a:prstDash val="solid"/>
            <a:round/>
            <a:headEnd len="med" w="med" type="none"/>
            <a:tailEnd len="med" w="med" type="none"/>
          </a:ln>
        </p:spPr>
      </p:cxnSp>
      <p:cxnSp>
        <p:nvCxnSpPr>
          <p:cNvPr id="260" name="Google Shape;260;p31"/>
          <p:cNvCxnSpPr/>
          <p:nvPr/>
        </p:nvCxnSpPr>
        <p:spPr>
          <a:xfrm>
            <a:off x="6052675" y="680050"/>
            <a:ext cx="0" cy="4249200"/>
          </a:xfrm>
          <a:prstGeom prst="straightConnector1">
            <a:avLst/>
          </a:prstGeom>
          <a:noFill/>
          <a:ln cap="flat" cmpd="sng" w="19050">
            <a:solidFill>
              <a:srgbClr val="29235C"/>
            </a:solidFill>
            <a:prstDash val="solid"/>
            <a:round/>
            <a:headEnd len="med" w="med" type="none"/>
            <a:tailEnd len="med" w="med" type="none"/>
          </a:ln>
        </p:spPr>
      </p:cxnSp>
      <p:sp>
        <p:nvSpPr>
          <p:cNvPr id="261" name="Google Shape;261;p31"/>
          <p:cNvSpPr/>
          <p:nvPr/>
        </p:nvSpPr>
        <p:spPr>
          <a:xfrm>
            <a:off x="3175638" y="671425"/>
            <a:ext cx="2792400" cy="631200"/>
          </a:xfrm>
          <a:prstGeom prst="rect">
            <a:avLst/>
          </a:prstGeom>
          <a:noFill/>
          <a:ln cap="flat" cmpd="sng" w="9525">
            <a:solidFill>
              <a:srgbClr val="2D134B"/>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900">
                <a:solidFill>
                  <a:srgbClr val="29235C"/>
                </a:solidFill>
                <a:latin typeface="Caveat"/>
                <a:ea typeface="Caveat"/>
                <a:cs typeface="Caveat"/>
                <a:sym typeface="Caveat"/>
              </a:rPr>
              <a:t>Les sociétaires </a:t>
            </a:r>
            <a:br>
              <a:rPr lang="fr" sz="1900">
                <a:solidFill>
                  <a:srgbClr val="29235C"/>
                </a:solidFill>
                <a:latin typeface="Caveat"/>
                <a:ea typeface="Caveat"/>
                <a:cs typeface="Caveat"/>
                <a:sym typeface="Caveat"/>
              </a:rPr>
            </a:br>
            <a:r>
              <a:rPr lang="fr" sz="1900">
                <a:solidFill>
                  <a:srgbClr val="29235C"/>
                </a:solidFill>
                <a:latin typeface="Caveat"/>
                <a:ea typeface="Caveat"/>
                <a:cs typeface="Caveat"/>
                <a:sym typeface="Caveat"/>
              </a:rPr>
              <a:t>Les partenaires </a:t>
            </a:r>
            <a:endParaRPr sz="1900">
              <a:solidFill>
                <a:srgbClr val="29235C"/>
              </a:solidFill>
              <a:latin typeface="Caveat"/>
              <a:ea typeface="Caveat"/>
              <a:cs typeface="Caveat"/>
              <a:sym typeface="Caveat"/>
            </a:endParaRPr>
          </a:p>
        </p:txBody>
      </p:sp>
      <p:sp>
        <p:nvSpPr>
          <p:cNvPr id="262" name="Google Shape;262;p31"/>
          <p:cNvSpPr/>
          <p:nvPr/>
        </p:nvSpPr>
        <p:spPr>
          <a:xfrm>
            <a:off x="6137288" y="671425"/>
            <a:ext cx="2792400" cy="631200"/>
          </a:xfrm>
          <a:prstGeom prst="rect">
            <a:avLst/>
          </a:prstGeom>
          <a:noFill/>
          <a:ln cap="flat" cmpd="sng" w="9525">
            <a:solidFill>
              <a:srgbClr val="2D134B"/>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sz="1900">
                <a:solidFill>
                  <a:srgbClr val="29235C"/>
                </a:solidFill>
                <a:latin typeface="Caveat"/>
                <a:ea typeface="Caveat"/>
                <a:cs typeface="Caveat"/>
                <a:sym typeface="Caveat"/>
              </a:rPr>
              <a:t>Les autres membres de l’équipe non parties prenantes du projet</a:t>
            </a:r>
            <a:endParaRPr sz="1900">
              <a:solidFill>
                <a:srgbClr val="29235C"/>
              </a:solidFill>
              <a:latin typeface="Caveat"/>
              <a:ea typeface="Caveat"/>
              <a:cs typeface="Caveat"/>
              <a:sym typeface="Caveat"/>
            </a:endParaRPr>
          </a:p>
        </p:txBody>
      </p:sp>
      <p:sp>
        <p:nvSpPr>
          <p:cNvPr id="263" name="Google Shape;263;p31"/>
          <p:cNvSpPr txBox="1"/>
          <p:nvPr/>
        </p:nvSpPr>
        <p:spPr>
          <a:xfrm>
            <a:off x="213950" y="1342900"/>
            <a:ext cx="1546800" cy="27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900">
                <a:solidFill>
                  <a:srgbClr val="29235C"/>
                </a:solidFill>
                <a:latin typeface="Poppins"/>
                <a:ea typeface="Poppins"/>
                <a:cs typeface="Poppins"/>
                <a:sym typeface="Poppins"/>
              </a:rPr>
              <a:t>Comment ?</a:t>
            </a:r>
            <a:r>
              <a:rPr lang="fr" sz="900">
                <a:solidFill>
                  <a:srgbClr val="29235C"/>
                </a:solidFill>
                <a:latin typeface="Poppins"/>
                <a:ea typeface="Poppins"/>
                <a:cs typeface="Poppins"/>
                <a:sym typeface="Poppins"/>
              </a:rPr>
              <a:t> </a:t>
            </a:r>
            <a:endParaRPr sz="1800">
              <a:solidFill>
                <a:srgbClr val="29235C"/>
              </a:solidFill>
            </a:endParaRPr>
          </a:p>
        </p:txBody>
      </p:sp>
      <p:sp>
        <p:nvSpPr>
          <p:cNvPr id="264" name="Google Shape;264;p31"/>
          <p:cNvSpPr txBox="1"/>
          <p:nvPr/>
        </p:nvSpPr>
        <p:spPr>
          <a:xfrm>
            <a:off x="213950" y="3670450"/>
            <a:ext cx="1546800" cy="27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900">
                <a:solidFill>
                  <a:srgbClr val="29235C"/>
                </a:solidFill>
                <a:latin typeface="Poppins"/>
                <a:ea typeface="Poppins"/>
                <a:cs typeface="Poppins"/>
                <a:sym typeface="Poppins"/>
              </a:rPr>
              <a:t>Quand ?</a:t>
            </a:r>
            <a:r>
              <a:rPr lang="fr" sz="900">
                <a:solidFill>
                  <a:srgbClr val="29235C"/>
                </a:solidFill>
                <a:latin typeface="Poppins"/>
                <a:ea typeface="Poppins"/>
                <a:cs typeface="Poppins"/>
                <a:sym typeface="Poppins"/>
              </a:rPr>
              <a:t> </a:t>
            </a:r>
            <a:endParaRPr sz="1800">
              <a:solidFill>
                <a:srgbClr val="29235C"/>
              </a:solidFill>
            </a:endParaRPr>
          </a:p>
        </p:txBody>
      </p:sp>
      <p:sp>
        <p:nvSpPr>
          <p:cNvPr id="265" name="Google Shape;265;p31"/>
          <p:cNvSpPr txBox="1"/>
          <p:nvPr/>
        </p:nvSpPr>
        <p:spPr>
          <a:xfrm>
            <a:off x="3175650" y="1342900"/>
            <a:ext cx="1546800" cy="27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900">
                <a:solidFill>
                  <a:srgbClr val="29235C"/>
                </a:solidFill>
                <a:latin typeface="Poppins"/>
                <a:ea typeface="Poppins"/>
                <a:cs typeface="Poppins"/>
                <a:sym typeface="Poppins"/>
              </a:rPr>
              <a:t>Comment ?</a:t>
            </a:r>
            <a:r>
              <a:rPr lang="fr" sz="900">
                <a:solidFill>
                  <a:srgbClr val="29235C"/>
                </a:solidFill>
                <a:latin typeface="Poppins"/>
                <a:ea typeface="Poppins"/>
                <a:cs typeface="Poppins"/>
                <a:sym typeface="Poppins"/>
              </a:rPr>
              <a:t> </a:t>
            </a:r>
            <a:endParaRPr sz="1800">
              <a:solidFill>
                <a:srgbClr val="29235C"/>
              </a:solidFill>
            </a:endParaRPr>
          </a:p>
        </p:txBody>
      </p:sp>
      <p:sp>
        <p:nvSpPr>
          <p:cNvPr id="266" name="Google Shape;266;p31"/>
          <p:cNvSpPr txBox="1"/>
          <p:nvPr/>
        </p:nvSpPr>
        <p:spPr>
          <a:xfrm>
            <a:off x="3175650" y="3670450"/>
            <a:ext cx="1546800" cy="27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900">
                <a:solidFill>
                  <a:srgbClr val="29235C"/>
                </a:solidFill>
                <a:latin typeface="Poppins"/>
                <a:ea typeface="Poppins"/>
                <a:cs typeface="Poppins"/>
                <a:sym typeface="Poppins"/>
              </a:rPr>
              <a:t>Quand ?</a:t>
            </a:r>
            <a:r>
              <a:rPr lang="fr" sz="900">
                <a:solidFill>
                  <a:srgbClr val="29235C"/>
                </a:solidFill>
                <a:latin typeface="Poppins"/>
                <a:ea typeface="Poppins"/>
                <a:cs typeface="Poppins"/>
                <a:sym typeface="Poppins"/>
              </a:rPr>
              <a:t> </a:t>
            </a:r>
            <a:endParaRPr sz="1800">
              <a:solidFill>
                <a:srgbClr val="29235C"/>
              </a:solidFill>
            </a:endParaRPr>
          </a:p>
        </p:txBody>
      </p:sp>
      <p:sp>
        <p:nvSpPr>
          <p:cNvPr id="267" name="Google Shape;267;p31"/>
          <p:cNvSpPr txBox="1"/>
          <p:nvPr/>
        </p:nvSpPr>
        <p:spPr>
          <a:xfrm>
            <a:off x="6137350" y="1342900"/>
            <a:ext cx="1546800" cy="27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900">
                <a:solidFill>
                  <a:srgbClr val="29235C"/>
                </a:solidFill>
                <a:latin typeface="Poppins"/>
                <a:ea typeface="Poppins"/>
                <a:cs typeface="Poppins"/>
                <a:sym typeface="Poppins"/>
              </a:rPr>
              <a:t>Comment ?</a:t>
            </a:r>
            <a:r>
              <a:rPr lang="fr" sz="900">
                <a:solidFill>
                  <a:srgbClr val="29235C"/>
                </a:solidFill>
                <a:latin typeface="Poppins"/>
                <a:ea typeface="Poppins"/>
                <a:cs typeface="Poppins"/>
                <a:sym typeface="Poppins"/>
              </a:rPr>
              <a:t> </a:t>
            </a:r>
            <a:endParaRPr sz="1800">
              <a:solidFill>
                <a:srgbClr val="29235C"/>
              </a:solidFill>
            </a:endParaRPr>
          </a:p>
        </p:txBody>
      </p:sp>
      <p:sp>
        <p:nvSpPr>
          <p:cNvPr id="268" name="Google Shape;268;p31"/>
          <p:cNvSpPr txBox="1"/>
          <p:nvPr/>
        </p:nvSpPr>
        <p:spPr>
          <a:xfrm>
            <a:off x="6137350" y="3670450"/>
            <a:ext cx="1546800" cy="27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900">
                <a:solidFill>
                  <a:srgbClr val="29235C"/>
                </a:solidFill>
                <a:latin typeface="Poppins"/>
                <a:ea typeface="Poppins"/>
                <a:cs typeface="Poppins"/>
                <a:sym typeface="Poppins"/>
              </a:rPr>
              <a:t>Quand ?</a:t>
            </a:r>
            <a:r>
              <a:rPr lang="fr" sz="900">
                <a:solidFill>
                  <a:srgbClr val="29235C"/>
                </a:solidFill>
                <a:latin typeface="Poppins"/>
                <a:ea typeface="Poppins"/>
                <a:cs typeface="Poppins"/>
                <a:sym typeface="Poppins"/>
              </a:rPr>
              <a:t> </a:t>
            </a:r>
            <a:endParaRPr sz="1800">
              <a:solidFill>
                <a:srgbClr val="29235C"/>
              </a:solidFill>
            </a:endParaRPr>
          </a:p>
        </p:txBody>
      </p:sp>
      <p:sp>
        <p:nvSpPr>
          <p:cNvPr id="269" name="Google Shape;269;p31"/>
          <p:cNvSpPr txBox="1"/>
          <p:nvPr/>
        </p:nvSpPr>
        <p:spPr>
          <a:xfrm>
            <a:off x="235550" y="1620450"/>
            <a:ext cx="2749200" cy="190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rgbClr val="29235C"/>
                </a:solidFill>
                <a:latin typeface="Caveat"/>
                <a:ea typeface="Caveat"/>
                <a:cs typeface="Caveat"/>
                <a:sym typeface="Caveat"/>
              </a:rPr>
              <a:t>Support qui rend compte de l’ensemble des actions réalisées</a:t>
            </a:r>
            <a:endParaRPr sz="1100">
              <a:solidFill>
                <a:srgbClr val="29235C"/>
              </a:solidFill>
              <a:latin typeface="Caveat"/>
              <a:ea typeface="Caveat"/>
              <a:cs typeface="Caveat"/>
              <a:sym typeface="Caveat"/>
            </a:endParaRPr>
          </a:p>
          <a:p>
            <a:pPr indent="0" lvl="0" marL="0" rtl="0" algn="l">
              <a:spcBef>
                <a:spcPts val="0"/>
              </a:spcBef>
              <a:spcAft>
                <a:spcPts val="0"/>
              </a:spcAft>
              <a:buNone/>
            </a:pPr>
            <a:r>
              <a:t/>
            </a:r>
            <a:endParaRPr sz="1100">
              <a:solidFill>
                <a:srgbClr val="29235C"/>
              </a:solidFill>
              <a:latin typeface="Caveat"/>
              <a:ea typeface="Caveat"/>
              <a:cs typeface="Caveat"/>
              <a:sym typeface="Caveat"/>
            </a:endParaRPr>
          </a:p>
          <a:p>
            <a:pPr indent="0" lvl="0" marL="0" rtl="0" algn="l">
              <a:spcBef>
                <a:spcPts val="0"/>
              </a:spcBef>
              <a:spcAft>
                <a:spcPts val="0"/>
              </a:spcAft>
              <a:buNone/>
            </a:pPr>
            <a:r>
              <a:rPr lang="fr" sz="1100">
                <a:solidFill>
                  <a:srgbClr val="29235C"/>
                </a:solidFill>
                <a:latin typeface="Caveat"/>
                <a:ea typeface="Caveat"/>
                <a:cs typeface="Caveat"/>
                <a:sym typeface="Caveat"/>
              </a:rPr>
              <a:t>Temps de réseau inter-hub </a:t>
            </a:r>
            <a:endParaRPr sz="1100">
              <a:solidFill>
                <a:srgbClr val="29235C"/>
              </a:solidFill>
              <a:latin typeface="Caveat"/>
              <a:ea typeface="Caveat"/>
              <a:cs typeface="Caveat"/>
              <a:sym typeface="Caveat"/>
            </a:endParaRPr>
          </a:p>
          <a:p>
            <a:pPr indent="0" lvl="0" marL="0" rtl="0" algn="l">
              <a:spcBef>
                <a:spcPts val="0"/>
              </a:spcBef>
              <a:spcAft>
                <a:spcPts val="0"/>
              </a:spcAft>
              <a:buNone/>
            </a:pPr>
            <a:r>
              <a:t/>
            </a:r>
            <a:endParaRPr sz="1100">
              <a:solidFill>
                <a:srgbClr val="29235C"/>
              </a:solidFill>
              <a:latin typeface="Caveat"/>
              <a:ea typeface="Caveat"/>
              <a:cs typeface="Caveat"/>
              <a:sym typeface="Caveat"/>
            </a:endParaRPr>
          </a:p>
          <a:p>
            <a:pPr indent="0" lvl="0" marL="0" rtl="0" algn="l">
              <a:spcBef>
                <a:spcPts val="0"/>
              </a:spcBef>
              <a:spcAft>
                <a:spcPts val="0"/>
              </a:spcAft>
              <a:buNone/>
            </a:pPr>
            <a:r>
              <a:rPr lang="fr" sz="1100">
                <a:solidFill>
                  <a:srgbClr val="29235C"/>
                </a:solidFill>
                <a:latin typeface="Caveat"/>
                <a:ea typeface="Caveat"/>
                <a:cs typeface="Caveat"/>
                <a:sym typeface="Caveat"/>
              </a:rPr>
              <a:t>Utilisation de La Base</a:t>
            </a:r>
            <a:endParaRPr sz="1100">
              <a:solidFill>
                <a:srgbClr val="29235C"/>
              </a:solidFill>
              <a:latin typeface="Caveat"/>
              <a:ea typeface="Caveat"/>
              <a:cs typeface="Caveat"/>
              <a:sym typeface="Caveat"/>
            </a:endParaRPr>
          </a:p>
          <a:p>
            <a:pPr indent="0" lvl="0" marL="0" rtl="0" algn="l">
              <a:spcBef>
                <a:spcPts val="0"/>
              </a:spcBef>
              <a:spcAft>
                <a:spcPts val="0"/>
              </a:spcAft>
              <a:buNone/>
            </a:pPr>
            <a:r>
              <a:t/>
            </a:r>
            <a:endParaRPr sz="1100">
              <a:solidFill>
                <a:srgbClr val="29235C"/>
              </a:solidFill>
              <a:latin typeface="Caveat"/>
              <a:ea typeface="Caveat"/>
              <a:cs typeface="Caveat"/>
              <a:sym typeface="Caveat"/>
            </a:endParaRPr>
          </a:p>
          <a:p>
            <a:pPr indent="0" lvl="0" marL="0" rtl="0" algn="l">
              <a:spcBef>
                <a:spcPts val="0"/>
              </a:spcBef>
              <a:spcAft>
                <a:spcPts val="0"/>
              </a:spcAft>
              <a:buNone/>
            </a:pPr>
            <a:r>
              <a:rPr lang="fr" sz="1100">
                <a:solidFill>
                  <a:srgbClr val="29235C"/>
                </a:solidFill>
                <a:latin typeface="Caveat"/>
                <a:ea typeface="Caveat"/>
                <a:cs typeface="Caveat"/>
                <a:sym typeface="Caveat"/>
              </a:rPr>
              <a:t>Format RETEX </a:t>
            </a:r>
            <a:endParaRPr sz="1100">
              <a:solidFill>
                <a:srgbClr val="29235C"/>
              </a:solidFill>
              <a:latin typeface="Caveat"/>
              <a:ea typeface="Caveat"/>
              <a:cs typeface="Caveat"/>
              <a:sym typeface="Caveat"/>
            </a:endParaRPr>
          </a:p>
          <a:p>
            <a:pPr indent="0" lvl="0" marL="0" rtl="0" algn="l">
              <a:spcBef>
                <a:spcPts val="0"/>
              </a:spcBef>
              <a:spcAft>
                <a:spcPts val="0"/>
              </a:spcAft>
              <a:buNone/>
            </a:pPr>
            <a:r>
              <a:rPr lang="fr" sz="1100">
                <a:solidFill>
                  <a:srgbClr val="29235C"/>
                </a:solidFill>
                <a:latin typeface="Caveat"/>
                <a:ea typeface="Caveat"/>
                <a:cs typeface="Caveat"/>
                <a:sym typeface="Caveat"/>
              </a:rPr>
              <a:t>- Les points saillant du projet</a:t>
            </a:r>
            <a:endParaRPr sz="1100">
              <a:solidFill>
                <a:srgbClr val="29235C"/>
              </a:solidFill>
              <a:latin typeface="Caveat"/>
              <a:ea typeface="Caveat"/>
              <a:cs typeface="Caveat"/>
              <a:sym typeface="Caveat"/>
            </a:endParaRPr>
          </a:p>
          <a:p>
            <a:pPr indent="0" lvl="0" marL="0" rtl="0" algn="l">
              <a:spcBef>
                <a:spcPts val="0"/>
              </a:spcBef>
              <a:spcAft>
                <a:spcPts val="0"/>
              </a:spcAft>
              <a:buNone/>
            </a:pPr>
            <a:r>
              <a:rPr lang="fr" sz="1100">
                <a:solidFill>
                  <a:srgbClr val="29235C"/>
                </a:solidFill>
                <a:latin typeface="Caveat"/>
                <a:ea typeface="Caveat"/>
                <a:cs typeface="Caveat"/>
                <a:sym typeface="Caveat"/>
              </a:rPr>
              <a:t>- Les difficultés rencontrées </a:t>
            </a:r>
            <a:endParaRPr sz="1100">
              <a:solidFill>
                <a:srgbClr val="29235C"/>
              </a:solidFill>
              <a:latin typeface="Caveat"/>
              <a:ea typeface="Caveat"/>
              <a:cs typeface="Caveat"/>
              <a:sym typeface="Caveat"/>
            </a:endParaRPr>
          </a:p>
          <a:p>
            <a:pPr indent="0" lvl="0" marL="0" rtl="0" algn="l">
              <a:spcBef>
                <a:spcPts val="0"/>
              </a:spcBef>
              <a:spcAft>
                <a:spcPts val="0"/>
              </a:spcAft>
              <a:buNone/>
            </a:pPr>
            <a:r>
              <a:rPr lang="fr" sz="1100">
                <a:solidFill>
                  <a:srgbClr val="29235C"/>
                </a:solidFill>
                <a:latin typeface="Caveat"/>
                <a:ea typeface="Caveat"/>
                <a:cs typeface="Caveat"/>
                <a:sym typeface="Caveat"/>
              </a:rPr>
              <a:t>- Les alternatives &amp; solutions proposées </a:t>
            </a:r>
            <a:endParaRPr sz="1100">
              <a:solidFill>
                <a:srgbClr val="29235C"/>
              </a:solidFill>
              <a:latin typeface="Caveat"/>
              <a:ea typeface="Caveat"/>
              <a:cs typeface="Caveat"/>
              <a:sym typeface="Caveat"/>
            </a:endParaRPr>
          </a:p>
        </p:txBody>
      </p:sp>
      <p:sp>
        <p:nvSpPr>
          <p:cNvPr id="270" name="Google Shape;270;p31"/>
          <p:cNvSpPr txBox="1"/>
          <p:nvPr/>
        </p:nvSpPr>
        <p:spPr>
          <a:xfrm>
            <a:off x="3197238" y="1620450"/>
            <a:ext cx="2749200" cy="190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rgbClr val="29235C"/>
                </a:solidFill>
                <a:latin typeface="Caveat"/>
                <a:ea typeface="Caveat"/>
                <a:cs typeface="Caveat"/>
                <a:sym typeface="Caveat"/>
              </a:rPr>
              <a:t>Réseau social d’entreprises </a:t>
            </a:r>
            <a:endParaRPr sz="1100">
              <a:solidFill>
                <a:srgbClr val="29235C"/>
              </a:solidFill>
              <a:latin typeface="Caveat"/>
              <a:ea typeface="Caveat"/>
              <a:cs typeface="Caveat"/>
              <a:sym typeface="Caveat"/>
            </a:endParaRPr>
          </a:p>
          <a:p>
            <a:pPr indent="0" lvl="0" marL="0" rtl="0" algn="l">
              <a:spcBef>
                <a:spcPts val="0"/>
              </a:spcBef>
              <a:spcAft>
                <a:spcPts val="0"/>
              </a:spcAft>
              <a:buNone/>
            </a:pPr>
            <a:r>
              <a:rPr lang="fr" sz="1100">
                <a:solidFill>
                  <a:srgbClr val="29235C"/>
                </a:solidFill>
                <a:latin typeface="Caveat"/>
                <a:ea typeface="Caveat"/>
                <a:cs typeface="Caveat"/>
                <a:sym typeface="Caveat"/>
              </a:rPr>
              <a:t>- Partager des éléments d’impacts</a:t>
            </a:r>
            <a:endParaRPr sz="1100">
              <a:solidFill>
                <a:srgbClr val="29235C"/>
              </a:solidFill>
              <a:latin typeface="Caveat"/>
              <a:ea typeface="Caveat"/>
              <a:cs typeface="Caveat"/>
              <a:sym typeface="Caveat"/>
            </a:endParaRPr>
          </a:p>
          <a:p>
            <a:pPr indent="0" lvl="0" marL="0" rtl="0" algn="l">
              <a:spcBef>
                <a:spcPts val="0"/>
              </a:spcBef>
              <a:spcAft>
                <a:spcPts val="0"/>
              </a:spcAft>
              <a:buNone/>
            </a:pPr>
            <a:r>
              <a:rPr lang="fr" sz="1100">
                <a:solidFill>
                  <a:srgbClr val="29235C"/>
                </a:solidFill>
                <a:latin typeface="Caveat"/>
                <a:ea typeface="Caveat"/>
                <a:cs typeface="Caveat"/>
                <a:sym typeface="Caveat"/>
              </a:rPr>
              <a:t>- Création de canaux de partenaires </a:t>
            </a:r>
            <a:endParaRPr sz="1100">
              <a:solidFill>
                <a:srgbClr val="29235C"/>
              </a:solidFill>
              <a:latin typeface="Caveat"/>
              <a:ea typeface="Caveat"/>
              <a:cs typeface="Caveat"/>
              <a:sym typeface="Caveat"/>
            </a:endParaRPr>
          </a:p>
          <a:p>
            <a:pPr indent="0" lvl="0" marL="0" rtl="0" algn="l">
              <a:spcBef>
                <a:spcPts val="0"/>
              </a:spcBef>
              <a:spcAft>
                <a:spcPts val="0"/>
              </a:spcAft>
              <a:buNone/>
            </a:pPr>
            <a:r>
              <a:rPr lang="fr" sz="1100">
                <a:solidFill>
                  <a:srgbClr val="29235C"/>
                </a:solidFill>
                <a:latin typeface="Caveat"/>
                <a:ea typeface="Caveat"/>
                <a:cs typeface="Caveat"/>
                <a:sym typeface="Caveat"/>
              </a:rPr>
              <a:t>- </a:t>
            </a:r>
            <a:r>
              <a:rPr lang="fr" sz="1100">
                <a:solidFill>
                  <a:srgbClr val="29235C"/>
                </a:solidFill>
                <a:latin typeface="Caveat"/>
                <a:ea typeface="Caveat"/>
                <a:cs typeface="Caveat"/>
                <a:sym typeface="Caveat"/>
              </a:rPr>
              <a:t>Newsletters</a:t>
            </a:r>
            <a:endParaRPr sz="1100">
              <a:solidFill>
                <a:srgbClr val="29235C"/>
              </a:solidFill>
              <a:latin typeface="Caveat"/>
              <a:ea typeface="Caveat"/>
              <a:cs typeface="Caveat"/>
              <a:sym typeface="Caveat"/>
            </a:endParaRPr>
          </a:p>
          <a:p>
            <a:pPr indent="0" lvl="0" marL="0" rtl="0" algn="l">
              <a:spcBef>
                <a:spcPts val="0"/>
              </a:spcBef>
              <a:spcAft>
                <a:spcPts val="0"/>
              </a:spcAft>
              <a:buNone/>
            </a:pPr>
            <a:r>
              <a:rPr lang="fr" sz="1100">
                <a:solidFill>
                  <a:srgbClr val="29235C"/>
                </a:solidFill>
                <a:latin typeface="Caveat"/>
                <a:ea typeface="Caveat"/>
                <a:cs typeface="Caveat"/>
                <a:sym typeface="Caveat"/>
              </a:rPr>
              <a:t>- Mattermost </a:t>
            </a:r>
            <a:endParaRPr sz="1100">
              <a:solidFill>
                <a:srgbClr val="29235C"/>
              </a:solidFill>
              <a:latin typeface="Caveat"/>
              <a:ea typeface="Caveat"/>
              <a:cs typeface="Caveat"/>
              <a:sym typeface="Caveat"/>
            </a:endParaRPr>
          </a:p>
          <a:p>
            <a:pPr indent="0" lvl="0" marL="0" rtl="0" algn="l">
              <a:spcBef>
                <a:spcPts val="0"/>
              </a:spcBef>
              <a:spcAft>
                <a:spcPts val="0"/>
              </a:spcAft>
              <a:buNone/>
            </a:pPr>
            <a:r>
              <a:rPr lang="fr" sz="1100">
                <a:solidFill>
                  <a:srgbClr val="29235C"/>
                </a:solidFill>
                <a:latin typeface="Caveat"/>
                <a:ea typeface="Caveat"/>
                <a:cs typeface="Caveat"/>
                <a:sym typeface="Caveat"/>
              </a:rPr>
              <a:t>- Réseaux sociaux d’entreprise</a:t>
            </a:r>
            <a:endParaRPr sz="1100">
              <a:solidFill>
                <a:srgbClr val="29235C"/>
              </a:solidFill>
              <a:latin typeface="Caveat"/>
              <a:ea typeface="Caveat"/>
              <a:cs typeface="Caveat"/>
              <a:sym typeface="Caveat"/>
            </a:endParaRPr>
          </a:p>
          <a:p>
            <a:pPr indent="0" lvl="0" marL="0" rtl="0" algn="l">
              <a:spcBef>
                <a:spcPts val="0"/>
              </a:spcBef>
              <a:spcAft>
                <a:spcPts val="0"/>
              </a:spcAft>
              <a:buNone/>
            </a:pPr>
            <a:r>
              <a:rPr lang="fr" sz="1100">
                <a:solidFill>
                  <a:srgbClr val="29235C"/>
                </a:solidFill>
                <a:latin typeface="Caveat"/>
                <a:ea typeface="Caveat"/>
                <a:cs typeface="Caveat"/>
                <a:sym typeface="Caveat"/>
              </a:rPr>
              <a:t>- Post sur les réseaux Sociaux - Condition d’avoir les ressources</a:t>
            </a:r>
            <a:endParaRPr sz="1100">
              <a:solidFill>
                <a:srgbClr val="29235C"/>
              </a:solidFill>
              <a:latin typeface="Caveat"/>
              <a:ea typeface="Caveat"/>
              <a:cs typeface="Caveat"/>
              <a:sym typeface="Caveat"/>
            </a:endParaRPr>
          </a:p>
        </p:txBody>
      </p:sp>
      <p:sp>
        <p:nvSpPr>
          <p:cNvPr id="271" name="Google Shape;271;p31"/>
          <p:cNvSpPr txBox="1"/>
          <p:nvPr/>
        </p:nvSpPr>
        <p:spPr>
          <a:xfrm>
            <a:off x="6158888" y="1620450"/>
            <a:ext cx="2749200" cy="190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rgbClr val="29235C"/>
                </a:solidFill>
                <a:latin typeface="Caveat"/>
                <a:ea typeface="Caveat"/>
                <a:cs typeface="Caveat"/>
                <a:sym typeface="Caveat"/>
              </a:rPr>
              <a:t>Réunion d’information </a:t>
            </a:r>
            <a:endParaRPr sz="1100">
              <a:solidFill>
                <a:srgbClr val="29235C"/>
              </a:solidFill>
              <a:latin typeface="Caveat"/>
              <a:ea typeface="Caveat"/>
              <a:cs typeface="Caveat"/>
              <a:sym typeface="Caveat"/>
            </a:endParaRPr>
          </a:p>
          <a:p>
            <a:pPr indent="0" lvl="0" marL="0" rtl="0" algn="l">
              <a:spcBef>
                <a:spcPts val="0"/>
              </a:spcBef>
              <a:spcAft>
                <a:spcPts val="0"/>
              </a:spcAft>
              <a:buNone/>
            </a:pPr>
            <a:r>
              <a:t/>
            </a:r>
            <a:endParaRPr sz="1100">
              <a:solidFill>
                <a:srgbClr val="29235C"/>
              </a:solidFill>
              <a:latin typeface="Caveat"/>
              <a:ea typeface="Caveat"/>
              <a:cs typeface="Caveat"/>
              <a:sym typeface="Caveat"/>
            </a:endParaRPr>
          </a:p>
          <a:p>
            <a:pPr indent="0" lvl="0" marL="0" rtl="0" algn="l">
              <a:spcBef>
                <a:spcPts val="0"/>
              </a:spcBef>
              <a:spcAft>
                <a:spcPts val="0"/>
              </a:spcAft>
              <a:buNone/>
            </a:pPr>
            <a:r>
              <a:rPr lang="fr" sz="1100">
                <a:solidFill>
                  <a:srgbClr val="29235C"/>
                </a:solidFill>
                <a:latin typeface="Caveat"/>
                <a:ea typeface="Caveat"/>
                <a:cs typeface="Caveat"/>
                <a:sym typeface="Caveat"/>
              </a:rPr>
              <a:t>Canal mattermost</a:t>
            </a:r>
            <a:endParaRPr sz="1100">
              <a:solidFill>
                <a:srgbClr val="29235C"/>
              </a:solidFill>
              <a:latin typeface="Caveat"/>
              <a:ea typeface="Caveat"/>
              <a:cs typeface="Caveat"/>
              <a:sym typeface="Caveat"/>
            </a:endParaRPr>
          </a:p>
          <a:p>
            <a:pPr indent="0" lvl="0" marL="0" rtl="0" algn="l">
              <a:spcBef>
                <a:spcPts val="0"/>
              </a:spcBef>
              <a:spcAft>
                <a:spcPts val="0"/>
              </a:spcAft>
              <a:buNone/>
            </a:pPr>
            <a:r>
              <a:t/>
            </a:r>
            <a:endParaRPr sz="1100">
              <a:solidFill>
                <a:srgbClr val="29235C"/>
              </a:solidFill>
              <a:latin typeface="Caveat"/>
              <a:ea typeface="Caveat"/>
              <a:cs typeface="Caveat"/>
              <a:sym typeface="Caveat"/>
            </a:endParaRPr>
          </a:p>
          <a:p>
            <a:pPr indent="0" lvl="0" marL="0" rtl="0" algn="l">
              <a:spcBef>
                <a:spcPts val="0"/>
              </a:spcBef>
              <a:spcAft>
                <a:spcPts val="0"/>
              </a:spcAft>
              <a:buNone/>
            </a:pPr>
            <a:r>
              <a:rPr lang="fr" sz="1100">
                <a:solidFill>
                  <a:srgbClr val="29235C"/>
                </a:solidFill>
                <a:latin typeface="Caveat"/>
                <a:ea typeface="Caveat"/>
                <a:cs typeface="Caveat"/>
                <a:sym typeface="Caveat"/>
              </a:rPr>
              <a:t>Temps informels</a:t>
            </a:r>
            <a:endParaRPr sz="1100">
              <a:solidFill>
                <a:srgbClr val="29235C"/>
              </a:solidFill>
              <a:latin typeface="Caveat"/>
              <a:ea typeface="Caveat"/>
              <a:cs typeface="Caveat"/>
              <a:sym typeface="Caveat"/>
            </a:endParaRPr>
          </a:p>
        </p:txBody>
      </p:sp>
      <p:sp>
        <p:nvSpPr>
          <p:cNvPr id="272" name="Google Shape;272;p31"/>
          <p:cNvSpPr txBox="1"/>
          <p:nvPr/>
        </p:nvSpPr>
        <p:spPr>
          <a:xfrm>
            <a:off x="235550" y="3949750"/>
            <a:ext cx="2749200" cy="83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rgbClr val="29235C"/>
                </a:solidFill>
                <a:latin typeface="Caveat"/>
                <a:ea typeface="Caveat"/>
                <a:cs typeface="Caveat"/>
                <a:sym typeface="Caveat"/>
              </a:rPr>
              <a:t>Lors des temps inter-hub </a:t>
            </a:r>
            <a:br>
              <a:rPr lang="fr" sz="1100">
                <a:solidFill>
                  <a:srgbClr val="29235C"/>
                </a:solidFill>
                <a:latin typeface="Caveat"/>
                <a:ea typeface="Caveat"/>
                <a:cs typeface="Caveat"/>
                <a:sym typeface="Caveat"/>
              </a:rPr>
            </a:br>
            <a:endParaRPr sz="1100">
              <a:solidFill>
                <a:srgbClr val="29235C"/>
              </a:solidFill>
              <a:latin typeface="Caveat"/>
              <a:ea typeface="Caveat"/>
              <a:cs typeface="Caveat"/>
              <a:sym typeface="Caveat"/>
            </a:endParaRPr>
          </a:p>
          <a:p>
            <a:pPr indent="0" lvl="0" marL="0" rtl="0" algn="l">
              <a:spcBef>
                <a:spcPts val="0"/>
              </a:spcBef>
              <a:spcAft>
                <a:spcPts val="0"/>
              </a:spcAft>
              <a:buNone/>
            </a:pPr>
            <a:r>
              <a:rPr lang="fr" sz="1100">
                <a:solidFill>
                  <a:srgbClr val="29235C"/>
                </a:solidFill>
                <a:latin typeface="Caveat"/>
                <a:ea typeface="Caveat"/>
                <a:cs typeface="Caveat"/>
                <a:sym typeface="Caveat"/>
              </a:rPr>
              <a:t>Lors des NEC</a:t>
            </a:r>
            <a:endParaRPr sz="1100">
              <a:solidFill>
                <a:srgbClr val="29235C"/>
              </a:solidFill>
              <a:latin typeface="Caveat"/>
              <a:ea typeface="Caveat"/>
              <a:cs typeface="Caveat"/>
              <a:sym typeface="Caveat"/>
            </a:endParaRPr>
          </a:p>
          <a:p>
            <a:pPr indent="0" lvl="0" marL="0" rtl="0" algn="l">
              <a:spcBef>
                <a:spcPts val="0"/>
              </a:spcBef>
              <a:spcAft>
                <a:spcPts val="0"/>
              </a:spcAft>
              <a:buNone/>
            </a:pPr>
            <a:r>
              <a:t/>
            </a:r>
            <a:endParaRPr sz="1100">
              <a:solidFill>
                <a:srgbClr val="29235C"/>
              </a:solidFill>
              <a:latin typeface="Caveat"/>
              <a:ea typeface="Caveat"/>
              <a:cs typeface="Caveat"/>
              <a:sym typeface="Caveat"/>
            </a:endParaRPr>
          </a:p>
          <a:p>
            <a:pPr indent="0" lvl="0" marL="0" rtl="0" algn="l">
              <a:spcBef>
                <a:spcPts val="0"/>
              </a:spcBef>
              <a:spcAft>
                <a:spcPts val="0"/>
              </a:spcAft>
              <a:buNone/>
            </a:pPr>
            <a:r>
              <a:rPr lang="fr" sz="1100">
                <a:solidFill>
                  <a:srgbClr val="29235C"/>
                </a:solidFill>
                <a:latin typeface="Caveat"/>
                <a:ea typeface="Caveat"/>
                <a:cs typeface="Caveat"/>
                <a:sym typeface="Caveat"/>
              </a:rPr>
              <a:t>De nouveaux formats à définir ? </a:t>
            </a:r>
            <a:endParaRPr sz="1100">
              <a:solidFill>
                <a:srgbClr val="29235C"/>
              </a:solidFill>
              <a:latin typeface="Caveat"/>
              <a:ea typeface="Caveat"/>
              <a:cs typeface="Caveat"/>
              <a:sym typeface="Caveat"/>
            </a:endParaRPr>
          </a:p>
          <a:p>
            <a:pPr indent="0" lvl="0" marL="0" rtl="0" algn="l">
              <a:spcBef>
                <a:spcPts val="0"/>
              </a:spcBef>
              <a:spcAft>
                <a:spcPts val="0"/>
              </a:spcAft>
              <a:buNone/>
            </a:pPr>
            <a:r>
              <a:t/>
            </a:r>
            <a:endParaRPr sz="1100">
              <a:solidFill>
                <a:srgbClr val="29235C"/>
              </a:solidFill>
              <a:latin typeface="Caveat"/>
              <a:ea typeface="Caveat"/>
              <a:cs typeface="Caveat"/>
              <a:sym typeface="Caveat"/>
            </a:endParaRPr>
          </a:p>
        </p:txBody>
      </p:sp>
      <p:sp>
        <p:nvSpPr>
          <p:cNvPr id="273" name="Google Shape;273;p31"/>
          <p:cNvSpPr txBox="1"/>
          <p:nvPr/>
        </p:nvSpPr>
        <p:spPr>
          <a:xfrm>
            <a:off x="3197238" y="3949750"/>
            <a:ext cx="2749200" cy="83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rgbClr val="29235C"/>
                </a:solidFill>
                <a:latin typeface="Caveat"/>
                <a:ea typeface="Caveat"/>
                <a:cs typeface="Caveat"/>
                <a:sym typeface="Caveat"/>
              </a:rPr>
              <a:t>Au début du projet - Réunions de lancement de projet </a:t>
            </a:r>
            <a:endParaRPr sz="1100">
              <a:solidFill>
                <a:srgbClr val="29235C"/>
              </a:solidFill>
              <a:latin typeface="Caveat"/>
              <a:ea typeface="Caveat"/>
              <a:cs typeface="Caveat"/>
              <a:sym typeface="Caveat"/>
            </a:endParaRPr>
          </a:p>
          <a:p>
            <a:pPr indent="0" lvl="0" marL="0" rtl="0" algn="l">
              <a:spcBef>
                <a:spcPts val="0"/>
              </a:spcBef>
              <a:spcAft>
                <a:spcPts val="0"/>
              </a:spcAft>
              <a:buNone/>
            </a:pPr>
            <a:r>
              <a:t/>
            </a:r>
            <a:endParaRPr sz="1100">
              <a:solidFill>
                <a:srgbClr val="29235C"/>
              </a:solidFill>
              <a:latin typeface="Caveat"/>
              <a:ea typeface="Caveat"/>
              <a:cs typeface="Caveat"/>
              <a:sym typeface="Caveat"/>
            </a:endParaRPr>
          </a:p>
          <a:p>
            <a:pPr indent="0" lvl="0" marL="0" rtl="0" algn="l">
              <a:spcBef>
                <a:spcPts val="0"/>
              </a:spcBef>
              <a:spcAft>
                <a:spcPts val="0"/>
              </a:spcAft>
              <a:buNone/>
            </a:pPr>
            <a:r>
              <a:rPr lang="fr" sz="1100">
                <a:solidFill>
                  <a:srgbClr val="29235C"/>
                </a:solidFill>
                <a:latin typeface="Caveat"/>
                <a:ea typeface="Caveat"/>
                <a:cs typeface="Caveat"/>
                <a:sym typeface="Caveat"/>
              </a:rPr>
              <a:t>Réunions de suivi intermédiaire </a:t>
            </a:r>
            <a:endParaRPr sz="1100">
              <a:solidFill>
                <a:srgbClr val="29235C"/>
              </a:solidFill>
              <a:latin typeface="Caveat"/>
              <a:ea typeface="Caveat"/>
              <a:cs typeface="Caveat"/>
              <a:sym typeface="Caveat"/>
            </a:endParaRPr>
          </a:p>
          <a:p>
            <a:pPr indent="0" lvl="0" marL="0" rtl="0" algn="l">
              <a:spcBef>
                <a:spcPts val="0"/>
              </a:spcBef>
              <a:spcAft>
                <a:spcPts val="0"/>
              </a:spcAft>
              <a:buNone/>
            </a:pPr>
            <a:r>
              <a:t/>
            </a:r>
            <a:endParaRPr sz="1100">
              <a:solidFill>
                <a:srgbClr val="29235C"/>
              </a:solidFill>
              <a:latin typeface="Caveat"/>
              <a:ea typeface="Caveat"/>
              <a:cs typeface="Caveat"/>
              <a:sym typeface="Caveat"/>
            </a:endParaRPr>
          </a:p>
          <a:p>
            <a:pPr indent="0" lvl="0" marL="0" rtl="0" algn="l">
              <a:spcBef>
                <a:spcPts val="0"/>
              </a:spcBef>
              <a:spcAft>
                <a:spcPts val="0"/>
              </a:spcAft>
              <a:buNone/>
            </a:pPr>
            <a:r>
              <a:rPr lang="fr" sz="1100">
                <a:solidFill>
                  <a:srgbClr val="29235C"/>
                </a:solidFill>
                <a:latin typeface="Caveat"/>
                <a:ea typeface="Caveat"/>
                <a:cs typeface="Caveat"/>
                <a:sym typeface="Caveat"/>
              </a:rPr>
              <a:t>Transmission du livrable de mesure d’impact</a:t>
            </a:r>
            <a:endParaRPr sz="1100">
              <a:solidFill>
                <a:srgbClr val="29235C"/>
              </a:solidFill>
              <a:latin typeface="Caveat"/>
              <a:ea typeface="Caveat"/>
              <a:cs typeface="Caveat"/>
              <a:sym typeface="Caveat"/>
            </a:endParaRPr>
          </a:p>
          <a:p>
            <a:pPr indent="0" lvl="0" marL="0" rtl="0" algn="l">
              <a:spcBef>
                <a:spcPts val="0"/>
              </a:spcBef>
              <a:spcAft>
                <a:spcPts val="0"/>
              </a:spcAft>
              <a:buNone/>
            </a:pPr>
            <a:r>
              <a:t/>
            </a:r>
            <a:endParaRPr sz="1100">
              <a:solidFill>
                <a:srgbClr val="29235C"/>
              </a:solidFill>
              <a:latin typeface="Caveat"/>
              <a:ea typeface="Caveat"/>
              <a:cs typeface="Caveat"/>
              <a:sym typeface="Caveat"/>
            </a:endParaRPr>
          </a:p>
          <a:p>
            <a:pPr indent="0" lvl="0" marL="0" rtl="0" algn="l">
              <a:spcBef>
                <a:spcPts val="0"/>
              </a:spcBef>
              <a:spcAft>
                <a:spcPts val="0"/>
              </a:spcAft>
              <a:buNone/>
            </a:pPr>
            <a:r>
              <a:t/>
            </a:r>
            <a:endParaRPr sz="1100">
              <a:solidFill>
                <a:srgbClr val="29235C"/>
              </a:solidFill>
              <a:latin typeface="Caveat"/>
              <a:ea typeface="Caveat"/>
              <a:cs typeface="Caveat"/>
              <a:sym typeface="Caveat"/>
            </a:endParaRPr>
          </a:p>
        </p:txBody>
      </p:sp>
      <p:sp>
        <p:nvSpPr>
          <p:cNvPr id="274" name="Google Shape;274;p31"/>
          <p:cNvSpPr txBox="1"/>
          <p:nvPr/>
        </p:nvSpPr>
        <p:spPr>
          <a:xfrm>
            <a:off x="6158888" y="3949750"/>
            <a:ext cx="2749200" cy="83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rgbClr val="29235C"/>
                </a:solidFill>
                <a:latin typeface="Caveat"/>
                <a:ea typeface="Caveat"/>
                <a:cs typeface="Caveat"/>
                <a:sym typeface="Caveat"/>
              </a:rPr>
              <a:t>Réunion mensuelle</a:t>
            </a:r>
            <a:endParaRPr sz="1100">
              <a:solidFill>
                <a:srgbClr val="29235C"/>
              </a:solidFill>
              <a:latin typeface="Caveat"/>
              <a:ea typeface="Caveat"/>
              <a:cs typeface="Caveat"/>
              <a:sym typeface="Caveat"/>
            </a:endParaRPr>
          </a:p>
          <a:p>
            <a:pPr indent="0" lvl="0" marL="0" rtl="0" algn="l">
              <a:spcBef>
                <a:spcPts val="0"/>
              </a:spcBef>
              <a:spcAft>
                <a:spcPts val="0"/>
              </a:spcAft>
              <a:buNone/>
            </a:pPr>
            <a:r>
              <a:t/>
            </a:r>
            <a:endParaRPr sz="1100">
              <a:solidFill>
                <a:srgbClr val="29235C"/>
              </a:solidFill>
              <a:latin typeface="Caveat"/>
              <a:ea typeface="Caveat"/>
              <a:cs typeface="Caveat"/>
              <a:sym typeface="Caveat"/>
            </a:endParaRPr>
          </a:p>
          <a:p>
            <a:pPr indent="0" lvl="0" marL="0" rtl="0" algn="l">
              <a:spcBef>
                <a:spcPts val="0"/>
              </a:spcBef>
              <a:spcAft>
                <a:spcPts val="0"/>
              </a:spcAft>
              <a:buNone/>
            </a:pPr>
            <a:r>
              <a:rPr lang="fr" sz="1100">
                <a:solidFill>
                  <a:srgbClr val="29235C"/>
                </a:solidFill>
                <a:latin typeface="Caveat"/>
                <a:ea typeface="Caveat"/>
                <a:cs typeface="Caveat"/>
                <a:sym typeface="Caveat"/>
              </a:rPr>
              <a:t>Réunion hebdomadaire</a:t>
            </a:r>
            <a:endParaRPr sz="1100">
              <a:solidFill>
                <a:srgbClr val="29235C"/>
              </a:solidFill>
              <a:latin typeface="Caveat"/>
              <a:ea typeface="Caveat"/>
              <a:cs typeface="Caveat"/>
              <a:sym typeface="Caveat"/>
            </a:endParaRPr>
          </a:p>
          <a:p>
            <a:pPr indent="0" lvl="0" marL="0" rtl="0" algn="l">
              <a:spcBef>
                <a:spcPts val="0"/>
              </a:spcBef>
              <a:spcAft>
                <a:spcPts val="0"/>
              </a:spcAft>
              <a:buNone/>
            </a:pPr>
            <a:r>
              <a:t/>
            </a:r>
            <a:endParaRPr sz="1100">
              <a:solidFill>
                <a:srgbClr val="29235C"/>
              </a:solidFill>
              <a:latin typeface="Caveat"/>
              <a:ea typeface="Caveat"/>
              <a:cs typeface="Caveat"/>
              <a:sym typeface="Caveat"/>
            </a:endParaRPr>
          </a:p>
          <a:p>
            <a:pPr indent="0" lvl="0" marL="0" rtl="0" algn="l">
              <a:spcBef>
                <a:spcPts val="0"/>
              </a:spcBef>
              <a:spcAft>
                <a:spcPts val="0"/>
              </a:spcAft>
              <a:buNone/>
            </a:pPr>
            <a:r>
              <a:rPr lang="fr" sz="1100">
                <a:solidFill>
                  <a:srgbClr val="29235C"/>
                </a:solidFill>
                <a:latin typeface="Caveat"/>
                <a:ea typeface="Caveat"/>
                <a:cs typeface="Caveat"/>
                <a:sym typeface="Caveat"/>
              </a:rPr>
              <a:t>Au fil de l’eau</a:t>
            </a:r>
            <a:endParaRPr sz="1100">
              <a:solidFill>
                <a:srgbClr val="29235C"/>
              </a:solidFill>
              <a:latin typeface="Caveat"/>
              <a:ea typeface="Caveat"/>
              <a:cs typeface="Caveat"/>
              <a:sym typeface="Caveat"/>
            </a:endParaRPr>
          </a:p>
        </p:txBody>
      </p:sp>
      <p:sp>
        <p:nvSpPr>
          <p:cNvPr id="275" name="Google Shape;275;p31"/>
          <p:cNvSpPr/>
          <p:nvPr/>
        </p:nvSpPr>
        <p:spPr>
          <a:xfrm>
            <a:off x="180000" y="155700"/>
            <a:ext cx="8749800" cy="408600"/>
          </a:xfrm>
          <a:prstGeom prst="rect">
            <a:avLst/>
          </a:prstGeom>
          <a:solidFill>
            <a:srgbClr val="39BCB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500">
                <a:solidFill>
                  <a:schemeClr val="lt1"/>
                </a:solidFill>
                <a:latin typeface="Poppins"/>
                <a:ea typeface="Poppins"/>
                <a:cs typeface="Poppins"/>
                <a:sym typeface="Poppins"/>
              </a:rPr>
              <a:t>CELLES ET CEUX AVEC QUI ON PARTAGE LA STRATÉGIE D’IMPACT</a:t>
            </a:r>
            <a:endParaRPr b="1" sz="1500">
              <a:solidFill>
                <a:schemeClr val="lt1"/>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4"/>
          <p:cNvSpPr/>
          <p:nvPr/>
        </p:nvSpPr>
        <p:spPr>
          <a:xfrm>
            <a:off x="-75" y="286125"/>
            <a:ext cx="9144000" cy="1021200"/>
          </a:xfrm>
          <a:prstGeom prst="rect">
            <a:avLst/>
          </a:prstGeom>
          <a:noFill/>
          <a:ln>
            <a:noFill/>
          </a:ln>
        </p:spPr>
        <p:txBody>
          <a:bodyPr anchorCtr="0" anchor="t" bIns="45725" lIns="45725" spcFirstLastPara="1" rIns="45725" wrap="square" tIns="45725">
            <a:noAutofit/>
          </a:bodyPr>
          <a:lstStyle/>
          <a:p>
            <a:pPr indent="0" lvl="0" marL="0" rtl="0" algn="ctr">
              <a:spcBef>
                <a:spcPts val="0"/>
              </a:spcBef>
              <a:spcAft>
                <a:spcPts val="0"/>
              </a:spcAft>
              <a:buNone/>
            </a:pPr>
            <a:r>
              <a:rPr lang="fr" sz="3000">
                <a:solidFill>
                  <a:srgbClr val="2D134B"/>
                </a:solidFill>
                <a:latin typeface="Poppins Black"/>
                <a:ea typeface="Poppins Black"/>
                <a:cs typeface="Poppins Black"/>
                <a:sym typeface="Poppins Black"/>
              </a:rPr>
              <a:t>LE BOUQUET </a:t>
            </a:r>
            <a:endParaRPr sz="3000">
              <a:solidFill>
                <a:srgbClr val="2D134B"/>
              </a:solidFill>
              <a:latin typeface="Poppins Black"/>
              <a:ea typeface="Poppins Black"/>
              <a:cs typeface="Poppins Black"/>
              <a:sym typeface="Poppins Black"/>
            </a:endParaRPr>
          </a:p>
          <a:p>
            <a:pPr indent="0" lvl="0" marL="0" rtl="0" algn="ctr">
              <a:spcBef>
                <a:spcPts val="0"/>
              </a:spcBef>
              <a:spcAft>
                <a:spcPts val="0"/>
              </a:spcAft>
              <a:buNone/>
            </a:pPr>
            <a:r>
              <a:rPr lang="fr" sz="2100">
                <a:solidFill>
                  <a:srgbClr val="2D134B"/>
                </a:solidFill>
                <a:latin typeface="Poppins"/>
                <a:ea typeface="Poppins"/>
                <a:cs typeface="Poppins"/>
                <a:sym typeface="Poppins"/>
              </a:rPr>
              <a:t>Projet de l’AMI Outiller la médiation numérique</a:t>
            </a:r>
            <a:endParaRPr sz="2100">
              <a:solidFill>
                <a:srgbClr val="2D134B"/>
              </a:solidFill>
              <a:latin typeface="Poppins"/>
              <a:ea typeface="Poppins"/>
              <a:cs typeface="Poppins"/>
              <a:sym typeface="Poppins"/>
            </a:endParaRPr>
          </a:p>
        </p:txBody>
      </p:sp>
      <p:sp>
        <p:nvSpPr>
          <p:cNvPr id="76" name="Google Shape;76;p14"/>
          <p:cNvSpPr/>
          <p:nvPr/>
        </p:nvSpPr>
        <p:spPr>
          <a:xfrm>
            <a:off x="-75" y="1545650"/>
            <a:ext cx="9144000" cy="829200"/>
          </a:xfrm>
          <a:prstGeom prst="rect">
            <a:avLst/>
          </a:prstGeom>
          <a:noFill/>
          <a:ln>
            <a:noFill/>
          </a:ln>
        </p:spPr>
        <p:txBody>
          <a:bodyPr anchorCtr="0" anchor="t" bIns="45725" lIns="45725" spcFirstLastPara="1" rIns="45725" wrap="square" tIns="45725">
            <a:noAutofit/>
          </a:bodyPr>
          <a:lstStyle/>
          <a:p>
            <a:pPr indent="0" lvl="0" marL="0" rtl="0" algn="ctr">
              <a:spcBef>
                <a:spcPts val="0"/>
              </a:spcBef>
              <a:spcAft>
                <a:spcPts val="0"/>
              </a:spcAft>
              <a:buNone/>
            </a:pPr>
            <a:r>
              <a:rPr b="1" lang="fr" sz="1600">
                <a:solidFill>
                  <a:srgbClr val="FF5563"/>
                </a:solidFill>
                <a:latin typeface="Poppins"/>
                <a:ea typeface="Poppins"/>
                <a:cs typeface="Poppins"/>
                <a:sym typeface="Poppins"/>
              </a:rPr>
              <a:t>Objectif : </a:t>
            </a:r>
            <a:r>
              <a:rPr lang="fr" sz="1600">
                <a:solidFill>
                  <a:srgbClr val="FF5563"/>
                </a:solidFill>
                <a:latin typeface="Poppins"/>
                <a:ea typeface="Poppins"/>
                <a:cs typeface="Poppins"/>
                <a:sym typeface="Poppins"/>
              </a:rPr>
              <a:t>Développer une offre de services standardisée, </a:t>
            </a:r>
            <a:endParaRPr sz="1600">
              <a:solidFill>
                <a:srgbClr val="FF5563"/>
              </a:solidFill>
              <a:latin typeface="Poppins"/>
              <a:ea typeface="Poppins"/>
              <a:cs typeface="Poppins"/>
              <a:sym typeface="Poppins"/>
            </a:endParaRPr>
          </a:p>
          <a:p>
            <a:pPr indent="0" lvl="0" marL="0" rtl="0" algn="ctr">
              <a:spcBef>
                <a:spcPts val="0"/>
              </a:spcBef>
              <a:spcAft>
                <a:spcPts val="0"/>
              </a:spcAft>
              <a:buNone/>
            </a:pPr>
            <a:r>
              <a:rPr lang="fr" sz="1600">
                <a:solidFill>
                  <a:srgbClr val="FF5563"/>
                </a:solidFill>
                <a:latin typeface="Poppins"/>
                <a:ea typeface="Poppins"/>
                <a:cs typeface="Poppins"/>
                <a:sym typeface="Poppins"/>
              </a:rPr>
              <a:t>mutualisée et co-construite, pour les territoires, à destination </a:t>
            </a:r>
            <a:endParaRPr sz="1600">
              <a:solidFill>
                <a:srgbClr val="FF5563"/>
              </a:solidFill>
              <a:latin typeface="Poppins"/>
              <a:ea typeface="Poppins"/>
              <a:cs typeface="Poppins"/>
              <a:sym typeface="Poppins"/>
            </a:endParaRPr>
          </a:p>
          <a:p>
            <a:pPr indent="0" lvl="0" marL="0" rtl="0" algn="ctr">
              <a:spcBef>
                <a:spcPts val="0"/>
              </a:spcBef>
              <a:spcAft>
                <a:spcPts val="0"/>
              </a:spcAft>
              <a:buNone/>
            </a:pPr>
            <a:r>
              <a:rPr lang="fr" sz="1600">
                <a:solidFill>
                  <a:srgbClr val="FF5563"/>
                </a:solidFill>
                <a:latin typeface="Poppins"/>
                <a:ea typeface="Poppins"/>
                <a:cs typeface="Poppins"/>
                <a:sym typeface="Poppins"/>
              </a:rPr>
              <a:t>des hubs territoriaux pour un numérique inclusif</a:t>
            </a:r>
            <a:endParaRPr sz="1600">
              <a:solidFill>
                <a:srgbClr val="FF5563"/>
              </a:solidFill>
              <a:latin typeface="Poppins"/>
              <a:ea typeface="Poppins"/>
              <a:cs typeface="Poppins"/>
              <a:sym typeface="Poppins"/>
            </a:endParaRPr>
          </a:p>
        </p:txBody>
      </p:sp>
      <p:sp>
        <p:nvSpPr>
          <p:cNvPr id="77" name="Google Shape;77;p14"/>
          <p:cNvSpPr/>
          <p:nvPr/>
        </p:nvSpPr>
        <p:spPr>
          <a:xfrm>
            <a:off x="450000" y="3528088"/>
            <a:ext cx="8345700" cy="422400"/>
          </a:xfrm>
          <a:prstGeom prst="rightArrow">
            <a:avLst>
              <a:gd fmla="val 50000" name="adj1"/>
              <a:gd fmla="val 50000" name="adj2"/>
            </a:avLst>
          </a:prstGeom>
          <a:solidFill>
            <a:srgbClr val="39BCB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 name="Google Shape;78;p14"/>
          <p:cNvSpPr/>
          <p:nvPr/>
        </p:nvSpPr>
        <p:spPr>
          <a:xfrm>
            <a:off x="688150" y="2901550"/>
            <a:ext cx="1778100" cy="1675500"/>
          </a:xfrm>
          <a:prstGeom prst="rect">
            <a:avLst/>
          </a:prstGeom>
          <a:solidFill>
            <a:srgbClr val="39BCBD"/>
          </a:solidFill>
          <a:ln>
            <a:noFill/>
          </a:ln>
        </p:spPr>
        <p:txBody>
          <a:bodyPr anchorCtr="0" anchor="t" bIns="91425" lIns="91425" spcFirstLastPara="1" rIns="91425" wrap="square" tIns="91425">
            <a:noAutofit/>
          </a:bodyPr>
          <a:lstStyle/>
          <a:p>
            <a:pPr indent="0" lvl="0" marL="0" marR="0" rtl="0" algn="ctr">
              <a:spcBef>
                <a:spcPts val="0"/>
              </a:spcBef>
              <a:spcAft>
                <a:spcPts val="0"/>
              </a:spcAft>
              <a:buClr>
                <a:schemeClr val="dk1"/>
              </a:buClr>
              <a:buSzPts val="1100"/>
              <a:buFont typeface="Arial"/>
              <a:buNone/>
            </a:pPr>
            <a:r>
              <a:rPr lang="fr" sz="1200">
                <a:solidFill>
                  <a:schemeClr val="lt1"/>
                </a:solidFill>
                <a:latin typeface="Poppins Black"/>
                <a:ea typeface="Poppins Black"/>
                <a:cs typeface="Poppins Black"/>
                <a:sym typeface="Poppins Black"/>
              </a:rPr>
              <a:t>PHASE 1 </a:t>
            </a:r>
            <a:endParaRPr sz="1200">
              <a:solidFill>
                <a:schemeClr val="lt1"/>
              </a:solidFill>
              <a:latin typeface="Poppins Black"/>
              <a:ea typeface="Poppins Black"/>
              <a:cs typeface="Poppins Black"/>
              <a:sym typeface="Poppins Black"/>
            </a:endParaRPr>
          </a:p>
          <a:p>
            <a:pPr indent="0" lvl="0" marL="0" marR="0" rtl="0" algn="ctr">
              <a:spcBef>
                <a:spcPts val="0"/>
              </a:spcBef>
              <a:spcAft>
                <a:spcPts val="0"/>
              </a:spcAft>
              <a:buClr>
                <a:schemeClr val="dk1"/>
              </a:buClr>
              <a:buSzPts val="1100"/>
              <a:buFont typeface="Arial"/>
              <a:buNone/>
            </a:pPr>
            <a:r>
              <a:rPr lang="fr" sz="1200">
                <a:solidFill>
                  <a:schemeClr val="lt1"/>
                </a:solidFill>
                <a:latin typeface="Poppins"/>
                <a:ea typeface="Poppins"/>
                <a:cs typeface="Poppins"/>
                <a:sym typeface="Poppins"/>
              </a:rPr>
              <a:t>SEPTEMBRE 2022 </a:t>
            </a:r>
            <a:endParaRPr sz="1200">
              <a:solidFill>
                <a:schemeClr val="lt1"/>
              </a:solidFill>
              <a:latin typeface="Poppins"/>
              <a:ea typeface="Poppins"/>
              <a:cs typeface="Poppins"/>
              <a:sym typeface="Poppins"/>
            </a:endParaRPr>
          </a:p>
          <a:p>
            <a:pPr indent="0" lvl="0" marL="0" marR="0" rtl="0" algn="ctr">
              <a:spcBef>
                <a:spcPts val="0"/>
              </a:spcBef>
              <a:spcAft>
                <a:spcPts val="0"/>
              </a:spcAft>
              <a:buNone/>
            </a:pPr>
            <a:br>
              <a:rPr lang="fr" sz="1200">
                <a:latin typeface="Poppins"/>
                <a:ea typeface="Poppins"/>
                <a:cs typeface="Poppins"/>
                <a:sym typeface="Poppins"/>
              </a:rPr>
            </a:br>
            <a:r>
              <a:rPr lang="fr" sz="900">
                <a:solidFill>
                  <a:schemeClr val="lt1"/>
                </a:solidFill>
                <a:latin typeface="Poppins"/>
                <a:ea typeface="Poppins"/>
                <a:cs typeface="Poppins"/>
                <a:sym typeface="Poppins"/>
              </a:rPr>
              <a:t>Réaliser un atelier lors </a:t>
            </a:r>
            <a:br>
              <a:rPr lang="fr" sz="900">
                <a:solidFill>
                  <a:schemeClr val="lt1"/>
                </a:solidFill>
                <a:latin typeface="Poppins"/>
                <a:ea typeface="Poppins"/>
                <a:cs typeface="Poppins"/>
                <a:sym typeface="Poppins"/>
              </a:rPr>
            </a:br>
            <a:r>
              <a:rPr lang="fr" sz="900">
                <a:solidFill>
                  <a:schemeClr val="lt1"/>
                </a:solidFill>
                <a:latin typeface="Poppins"/>
                <a:ea typeface="Poppins"/>
                <a:cs typeface="Poppins"/>
                <a:sym typeface="Poppins"/>
              </a:rPr>
              <a:t>de NEC22 pour faire émerger les services réellement déployés par les hubs sur </a:t>
            </a:r>
            <a:br>
              <a:rPr lang="fr" sz="900">
                <a:solidFill>
                  <a:schemeClr val="lt1"/>
                </a:solidFill>
                <a:latin typeface="Poppins"/>
                <a:ea typeface="Poppins"/>
                <a:cs typeface="Poppins"/>
                <a:sym typeface="Poppins"/>
              </a:rPr>
            </a:br>
            <a:r>
              <a:rPr lang="fr" sz="900">
                <a:solidFill>
                  <a:schemeClr val="lt1"/>
                </a:solidFill>
                <a:latin typeface="Poppins"/>
                <a:ea typeface="Poppins"/>
                <a:cs typeface="Poppins"/>
                <a:sym typeface="Poppins"/>
              </a:rPr>
              <a:t>les territoires.</a:t>
            </a:r>
            <a:endParaRPr sz="1100">
              <a:latin typeface="Poppins"/>
              <a:ea typeface="Poppins"/>
              <a:cs typeface="Poppins"/>
              <a:sym typeface="Poppins"/>
            </a:endParaRPr>
          </a:p>
        </p:txBody>
      </p:sp>
      <p:sp>
        <p:nvSpPr>
          <p:cNvPr id="79" name="Google Shape;79;p14"/>
          <p:cNvSpPr/>
          <p:nvPr/>
        </p:nvSpPr>
        <p:spPr>
          <a:xfrm>
            <a:off x="2649625" y="2901550"/>
            <a:ext cx="1778100" cy="1675500"/>
          </a:xfrm>
          <a:prstGeom prst="rect">
            <a:avLst/>
          </a:prstGeom>
          <a:solidFill>
            <a:srgbClr val="39BCBD"/>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lang="fr" sz="1200">
                <a:solidFill>
                  <a:schemeClr val="lt1"/>
                </a:solidFill>
                <a:latin typeface="Poppins Black"/>
                <a:ea typeface="Poppins Black"/>
                <a:cs typeface="Poppins Black"/>
                <a:sym typeface="Poppins Black"/>
              </a:rPr>
              <a:t>PHASE 2 </a:t>
            </a:r>
            <a:endParaRPr sz="1200">
              <a:solidFill>
                <a:schemeClr val="lt1"/>
              </a:solidFill>
              <a:latin typeface="Poppins Black"/>
              <a:ea typeface="Poppins Black"/>
              <a:cs typeface="Poppins Black"/>
              <a:sym typeface="Poppins Black"/>
            </a:endParaRPr>
          </a:p>
          <a:p>
            <a:pPr indent="0" lvl="0" marL="0" marR="0" rtl="0" algn="ctr">
              <a:spcBef>
                <a:spcPts val="0"/>
              </a:spcBef>
              <a:spcAft>
                <a:spcPts val="0"/>
              </a:spcAft>
              <a:buNone/>
            </a:pPr>
            <a:r>
              <a:rPr lang="fr" sz="1200">
                <a:solidFill>
                  <a:schemeClr val="lt1"/>
                </a:solidFill>
                <a:latin typeface="Poppins"/>
                <a:ea typeface="Poppins"/>
                <a:cs typeface="Poppins"/>
                <a:sym typeface="Poppins"/>
              </a:rPr>
              <a:t>FÉVRIER À MARS 23 </a:t>
            </a:r>
            <a:endParaRPr sz="1200">
              <a:solidFill>
                <a:schemeClr val="lt1"/>
              </a:solidFill>
              <a:latin typeface="Poppins"/>
              <a:ea typeface="Poppins"/>
              <a:cs typeface="Poppins"/>
              <a:sym typeface="Poppins"/>
            </a:endParaRPr>
          </a:p>
          <a:p>
            <a:pPr indent="0" lvl="0" marL="0" marR="0" rtl="0" algn="ctr">
              <a:spcBef>
                <a:spcPts val="0"/>
              </a:spcBef>
              <a:spcAft>
                <a:spcPts val="0"/>
              </a:spcAft>
              <a:buNone/>
            </a:pPr>
            <a:br>
              <a:rPr lang="fr" sz="1200">
                <a:latin typeface="Poppins"/>
                <a:ea typeface="Poppins"/>
                <a:cs typeface="Poppins"/>
                <a:sym typeface="Poppins"/>
              </a:rPr>
            </a:br>
            <a:r>
              <a:rPr lang="fr" sz="900">
                <a:solidFill>
                  <a:schemeClr val="lt1"/>
                </a:solidFill>
                <a:latin typeface="Poppins"/>
                <a:ea typeface="Poppins"/>
                <a:cs typeface="Poppins"/>
                <a:sym typeface="Poppins"/>
              </a:rPr>
              <a:t>Mener une série de 12 entretiens auprès des hubs pour aller plus loin dans l’analyse des services déployés.</a:t>
            </a:r>
            <a:endParaRPr sz="1200">
              <a:latin typeface="Poppins"/>
              <a:ea typeface="Poppins"/>
              <a:cs typeface="Poppins"/>
              <a:sym typeface="Poppins"/>
            </a:endParaRPr>
          </a:p>
        </p:txBody>
      </p:sp>
      <p:sp>
        <p:nvSpPr>
          <p:cNvPr id="80" name="Google Shape;80;p14"/>
          <p:cNvSpPr/>
          <p:nvPr/>
        </p:nvSpPr>
        <p:spPr>
          <a:xfrm>
            <a:off x="4611100" y="2901550"/>
            <a:ext cx="1778100" cy="1675500"/>
          </a:xfrm>
          <a:prstGeom prst="rect">
            <a:avLst/>
          </a:prstGeom>
          <a:solidFill>
            <a:srgbClr val="39BCBD"/>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lang="fr" sz="1200">
                <a:solidFill>
                  <a:schemeClr val="lt1"/>
                </a:solidFill>
                <a:latin typeface="Poppins Black"/>
                <a:ea typeface="Poppins Black"/>
                <a:cs typeface="Poppins Black"/>
                <a:sym typeface="Poppins Black"/>
              </a:rPr>
              <a:t>PHASE 3</a:t>
            </a:r>
            <a:endParaRPr sz="1200">
              <a:solidFill>
                <a:schemeClr val="lt1"/>
              </a:solidFill>
              <a:latin typeface="Poppins Black"/>
              <a:ea typeface="Poppins Black"/>
              <a:cs typeface="Poppins Black"/>
              <a:sym typeface="Poppins Black"/>
            </a:endParaRPr>
          </a:p>
          <a:p>
            <a:pPr indent="0" lvl="0" marL="0" marR="0" rtl="0" algn="ctr">
              <a:spcBef>
                <a:spcPts val="0"/>
              </a:spcBef>
              <a:spcAft>
                <a:spcPts val="0"/>
              </a:spcAft>
              <a:buNone/>
            </a:pPr>
            <a:r>
              <a:rPr lang="fr" sz="1200">
                <a:solidFill>
                  <a:schemeClr val="lt1"/>
                </a:solidFill>
                <a:latin typeface="Poppins"/>
                <a:ea typeface="Poppins"/>
                <a:cs typeface="Poppins"/>
                <a:sym typeface="Poppins"/>
              </a:rPr>
              <a:t>AVRIL À SEPT. 23</a:t>
            </a:r>
            <a:endParaRPr sz="1200">
              <a:solidFill>
                <a:schemeClr val="lt1"/>
              </a:solidFill>
              <a:latin typeface="Poppins Black"/>
              <a:ea typeface="Poppins Black"/>
              <a:cs typeface="Poppins Black"/>
              <a:sym typeface="Poppins Black"/>
            </a:endParaRPr>
          </a:p>
          <a:p>
            <a:pPr indent="0" lvl="0" marL="0" marR="0" rtl="0" algn="ctr">
              <a:spcBef>
                <a:spcPts val="0"/>
              </a:spcBef>
              <a:spcAft>
                <a:spcPts val="0"/>
              </a:spcAft>
              <a:buNone/>
            </a:pPr>
            <a:br>
              <a:rPr lang="fr" sz="1200">
                <a:latin typeface="Poppins"/>
                <a:ea typeface="Poppins"/>
                <a:cs typeface="Poppins"/>
                <a:sym typeface="Poppins"/>
              </a:rPr>
            </a:br>
            <a:r>
              <a:rPr lang="fr" sz="900">
                <a:solidFill>
                  <a:schemeClr val="lt1"/>
                </a:solidFill>
                <a:latin typeface="Poppins"/>
                <a:ea typeface="Poppins"/>
                <a:cs typeface="Poppins"/>
                <a:sym typeface="Poppins"/>
              </a:rPr>
              <a:t>Analyser le matériel </a:t>
            </a:r>
            <a:br>
              <a:rPr lang="fr" sz="900">
                <a:solidFill>
                  <a:schemeClr val="lt1"/>
                </a:solidFill>
                <a:latin typeface="Poppins"/>
                <a:ea typeface="Poppins"/>
                <a:cs typeface="Poppins"/>
                <a:sym typeface="Poppins"/>
              </a:rPr>
            </a:br>
            <a:r>
              <a:rPr lang="fr" sz="900">
                <a:solidFill>
                  <a:schemeClr val="lt1"/>
                </a:solidFill>
                <a:latin typeface="Poppins"/>
                <a:ea typeface="Poppins"/>
                <a:cs typeface="Poppins"/>
                <a:sym typeface="Poppins"/>
              </a:rPr>
              <a:t>rassemblé et le mettre </a:t>
            </a:r>
            <a:br>
              <a:rPr lang="fr" sz="900">
                <a:solidFill>
                  <a:schemeClr val="lt1"/>
                </a:solidFill>
                <a:latin typeface="Poppins"/>
                <a:ea typeface="Poppins"/>
                <a:cs typeface="Poppins"/>
                <a:sym typeface="Poppins"/>
              </a:rPr>
            </a:br>
            <a:r>
              <a:rPr lang="fr" sz="900">
                <a:solidFill>
                  <a:schemeClr val="lt1"/>
                </a:solidFill>
                <a:latin typeface="Poppins"/>
                <a:ea typeface="Poppins"/>
                <a:cs typeface="Poppins"/>
                <a:sym typeface="Poppins"/>
              </a:rPr>
              <a:t>en questionnement avec </a:t>
            </a:r>
            <a:br>
              <a:rPr lang="fr" sz="900">
                <a:solidFill>
                  <a:schemeClr val="lt1"/>
                </a:solidFill>
                <a:latin typeface="Poppins"/>
                <a:ea typeface="Poppins"/>
                <a:cs typeface="Poppins"/>
                <a:sym typeface="Poppins"/>
              </a:rPr>
            </a:br>
            <a:r>
              <a:rPr lang="fr" sz="900">
                <a:solidFill>
                  <a:schemeClr val="lt1"/>
                </a:solidFill>
                <a:latin typeface="Poppins"/>
                <a:ea typeface="Poppins"/>
                <a:cs typeface="Poppins"/>
                <a:sym typeface="Poppins"/>
              </a:rPr>
              <a:t>les acteurs de l’écosystème pour co-construire un plan d’actions. </a:t>
            </a:r>
            <a:endParaRPr sz="1100">
              <a:latin typeface="Poppins"/>
              <a:ea typeface="Poppins"/>
              <a:cs typeface="Poppins"/>
              <a:sym typeface="Poppins"/>
            </a:endParaRPr>
          </a:p>
        </p:txBody>
      </p:sp>
      <p:sp>
        <p:nvSpPr>
          <p:cNvPr id="81" name="Google Shape;81;p14"/>
          <p:cNvSpPr/>
          <p:nvPr/>
        </p:nvSpPr>
        <p:spPr>
          <a:xfrm>
            <a:off x="6572575" y="2901550"/>
            <a:ext cx="1778100" cy="1675500"/>
          </a:xfrm>
          <a:prstGeom prst="rect">
            <a:avLst/>
          </a:prstGeom>
          <a:solidFill>
            <a:srgbClr val="39BCBD"/>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lang="fr" sz="1200">
                <a:solidFill>
                  <a:schemeClr val="lt1"/>
                </a:solidFill>
                <a:latin typeface="Poppins Black"/>
                <a:ea typeface="Poppins Black"/>
                <a:cs typeface="Poppins Black"/>
                <a:sym typeface="Poppins Black"/>
              </a:rPr>
              <a:t>PHASE 4</a:t>
            </a:r>
            <a:endParaRPr sz="1200">
              <a:solidFill>
                <a:schemeClr val="lt1"/>
              </a:solidFill>
              <a:latin typeface="Poppins Black"/>
              <a:ea typeface="Poppins Black"/>
              <a:cs typeface="Poppins Black"/>
              <a:sym typeface="Poppins Black"/>
            </a:endParaRPr>
          </a:p>
          <a:p>
            <a:pPr indent="0" lvl="0" marL="0" marR="0" rtl="0" algn="ctr">
              <a:spcBef>
                <a:spcPts val="0"/>
              </a:spcBef>
              <a:spcAft>
                <a:spcPts val="0"/>
              </a:spcAft>
              <a:buNone/>
            </a:pPr>
            <a:r>
              <a:rPr lang="fr" sz="1200">
                <a:solidFill>
                  <a:schemeClr val="lt1"/>
                </a:solidFill>
                <a:latin typeface="Poppins"/>
                <a:ea typeface="Poppins"/>
                <a:cs typeface="Poppins"/>
                <a:sym typeface="Poppins"/>
              </a:rPr>
              <a:t>SEPT. À DÉC. 23</a:t>
            </a:r>
            <a:endParaRPr sz="1200">
              <a:solidFill>
                <a:schemeClr val="lt1"/>
              </a:solidFill>
              <a:latin typeface="Poppins Black"/>
              <a:ea typeface="Poppins Black"/>
              <a:cs typeface="Poppins Black"/>
              <a:sym typeface="Poppins Black"/>
            </a:endParaRPr>
          </a:p>
          <a:p>
            <a:pPr indent="0" lvl="0" marL="0" marR="0" rtl="0" algn="ctr">
              <a:spcBef>
                <a:spcPts val="0"/>
              </a:spcBef>
              <a:spcAft>
                <a:spcPts val="0"/>
              </a:spcAft>
              <a:buNone/>
            </a:pPr>
            <a:br>
              <a:rPr lang="fr" sz="1200">
                <a:latin typeface="Poppins"/>
                <a:ea typeface="Poppins"/>
                <a:cs typeface="Poppins"/>
                <a:sym typeface="Poppins"/>
              </a:rPr>
            </a:br>
            <a:r>
              <a:rPr lang="fr" sz="900">
                <a:solidFill>
                  <a:schemeClr val="lt1"/>
                </a:solidFill>
                <a:latin typeface="Poppins"/>
                <a:ea typeface="Poppins"/>
                <a:cs typeface="Poppins"/>
                <a:sym typeface="Poppins"/>
              </a:rPr>
              <a:t>Co-produire des ressources autour de 3 thématiques : </a:t>
            </a:r>
            <a:br>
              <a:rPr lang="fr" sz="900">
                <a:solidFill>
                  <a:schemeClr val="lt1"/>
                </a:solidFill>
                <a:latin typeface="Poppins"/>
                <a:ea typeface="Poppins"/>
                <a:cs typeface="Poppins"/>
                <a:sym typeface="Poppins"/>
              </a:rPr>
            </a:br>
            <a:r>
              <a:rPr lang="fr" sz="900">
                <a:solidFill>
                  <a:schemeClr val="lt1"/>
                </a:solidFill>
                <a:latin typeface="Poppins"/>
                <a:ea typeface="Poppins"/>
                <a:cs typeface="Poppins"/>
                <a:sym typeface="Poppins"/>
              </a:rPr>
              <a:t>la formation professionnelle, l’organisation d’événement </a:t>
            </a:r>
            <a:br>
              <a:rPr lang="fr" sz="900">
                <a:solidFill>
                  <a:schemeClr val="lt1"/>
                </a:solidFill>
                <a:latin typeface="Poppins"/>
                <a:ea typeface="Poppins"/>
                <a:cs typeface="Poppins"/>
                <a:sym typeface="Poppins"/>
              </a:rPr>
            </a:br>
            <a:r>
              <a:rPr lang="fr" sz="900">
                <a:solidFill>
                  <a:schemeClr val="lt1"/>
                </a:solidFill>
                <a:latin typeface="Poppins"/>
                <a:ea typeface="Poppins"/>
                <a:cs typeface="Poppins"/>
                <a:sym typeface="Poppins"/>
              </a:rPr>
              <a:t>et l’impact des activités d'accompagnement </a:t>
            </a:r>
            <a:endParaRPr sz="900">
              <a:solidFill>
                <a:schemeClr val="lt1"/>
              </a:solidFill>
              <a:latin typeface="Poppins"/>
              <a:ea typeface="Poppins"/>
              <a:cs typeface="Poppins"/>
              <a:sym typeface="Poppins"/>
            </a:endParaRPr>
          </a:p>
          <a:p>
            <a:pPr indent="0" lvl="0" marL="0" marR="0" rtl="0" algn="ctr">
              <a:spcBef>
                <a:spcPts val="0"/>
              </a:spcBef>
              <a:spcAft>
                <a:spcPts val="0"/>
              </a:spcAft>
              <a:buNone/>
            </a:pPr>
            <a:r>
              <a:rPr lang="fr" sz="900">
                <a:solidFill>
                  <a:schemeClr val="lt1"/>
                </a:solidFill>
                <a:latin typeface="Poppins"/>
                <a:ea typeface="Poppins"/>
                <a:cs typeface="Poppins"/>
                <a:sym typeface="Poppins"/>
              </a:rPr>
              <a:t>des hubs.</a:t>
            </a:r>
            <a:endParaRPr sz="1200">
              <a:latin typeface="Poppins"/>
              <a:ea typeface="Poppins"/>
              <a:cs typeface="Poppins"/>
              <a:sym typeface="Poppi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2"/>
          <p:cNvSpPr txBox="1"/>
          <p:nvPr/>
        </p:nvSpPr>
        <p:spPr>
          <a:xfrm>
            <a:off x="514825" y="2259825"/>
            <a:ext cx="2470800" cy="2233200"/>
          </a:xfrm>
          <a:prstGeom prst="rect">
            <a:avLst/>
          </a:prstGeom>
          <a:solidFill>
            <a:srgbClr val="FFDADD"/>
          </a:solidFill>
          <a:ln>
            <a:noFill/>
          </a:ln>
        </p:spPr>
        <p:txBody>
          <a:bodyPr anchorCtr="0" anchor="t" bIns="91425" lIns="91425" spcFirstLastPara="1" rIns="91425" wrap="square" tIns="91425">
            <a:noAutofit/>
          </a:bodyPr>
          <a:lstStyle/>
          <a:p>
            <a:pPr indent="0" lvl="0" marL="0" rtl="0" algn="ctr">
              <a:spcBef>
                <a:spcPts val="0"/>
              </a:spcBef>
              <a:spcAft>
                <a:spcPts val="0"/>
              </a:spcAft>
              <a:buNone/>
            </a:pPr>
            <a:br>
              <a:rPr b="1" lang="fr">
                <a:solidFill>
                  <a:srgbClr val="FF5563"/>
                </a:solidFill>
                <a:latin typeface="Poppins"/>
                <a:ea typeface="Poppins"/>
                <a:cs typeface="Poppins"/>
                <a:sym typeface="Poppins"/>
              </a:rPr>
            </a:br>
            <a:r>
              <a:rPr b="1" lang="fr" u="sng">
                <a:solidFill>
                  <a:srgbClr val="FF5563"/>
                </a:solidFill>
                <a:latin typeface="Poppins"/>
                <a:ea typeface="Poppins"/>
                <a:cs typeface="Poppins"/>
                <a:sym typeface="Poppins"/>
              </a:rPr>
              <a:t>L</a:t>
            </a:r>
            <a:r>
              <a:rPr b="1" lang="fr" u="sng">
                <a:solidFill>
                  <a:srgbClr val="FF5563"/>
                </a:solidFill>
                <a:latin typeface="Poppins"/>
                <a:ea typeface="Poppins"/>
                <a:cs typeface="Poppins"/>
                <a:sym typeface="Poppins"/>
              </a:rPr>
              <a:t>es parties </a:t>
            </a:r>
            <a:br>
              <a:rPr b="1" lang="fr" u="sng">
                <a:solidFill>
                  <a:srgbClr val="FF5563"/>
                </a:solidFill>
                <a:latin typeface="Poppins"/>
                <a:ea typeface="Poppins"/>
                <a:cs typeface="Poppins"/>
                <a:sym typeface="Poppins"/>
              </a:rPr>
            </a:br>
            <a:r>
              <a:rPr b="1" lang="fr" u="sng">
                <a:solidFill>
                  <a:srgbClr val="FF5563"/>
                </a:solidFill>
                <a:latin typeface="Poppins"/>
                <a:ea typeface="Poppins"/>
                <a:cs typeface="Poppins"/>
                <a:sym typeface="Poppins"/>
              </a:rPr>
              <a:t>prenantes</a:t>
            </a:r>
            <a:br>
              <a:rPr lang="fr">
                <a:solidFill>
                  <a:srgbClr val="FF5563"/>
                </a:solidFill>
                <a:latin typeface="Poppins"/>
                <a:ea typeface="Poppins"/>
                <a:cs typeface="Poppins"/>
                <a:sym typeface="Poppins"/>
              </a:rPr>
            </a:br>
            <a:endParaRPr>
              <a:solidFill>
                <a:srgbClr val="FF5563"/>
              </a:solidFill>
              <a:latin typeface="Poppins"/>
              <a:ea typeface="Poppins"/>
              <a:cs typeface="Poppins"/>
              <a:sym typeface="Poppins"/>
            </a:endParaRPr>
          </a:p>
          <a:p>
            <a:pPr indent="0" lvl="0" marL="0" rtl="0" algn="ctr">
              <a:spcBef>
                <a:spcPts val="0"/>
              </a:spcBef>
              <a:spcAft>
                <a:spcPts val="0"/>
              </a:spcAft>
              <a:buNone/>
            </a:pPr>
            <a:r>
              <a:rPr lang="fr">
                <a:solidFill>
                  <a:srgbClr val="FF5563"/>
                </a:solidFill>
                <a:latin typeface="Poppins"/>
                <a:ea typeface="Poppins"/>
                <a:cs typeface="Poppins"/>
                <a:sym typeface="Poppins"/>
              </a:rPr>
              <a:t>Je définis </a:t>
            </a:r>
            <a:br>
              <a:rPr lang="fr">
                <a:solidFill>
                  <a:srgbClr val="FF5563"/>
                </a:solidFill>
                <a:latin typeface="Poppins"/>
                <a:ea typeface="Poppins"/>
                <a:cs typeface="Poppins"/>
                <a:sym typeface="Poppins"/>
              </a:rPr>
            </a:br>
            <a:r>
              <a:rPr lang="fr">
                <a:solidFill>
                  <a:srgbClr val="FF5563"/>
                </a:solidFill>
                <a:latin typeface="Poppins"/>
                <a:ea typeface="Poppins"/>
                <a:cs typeface="Poppins"/>
                <a:sym typeface="Poppins"/>
              </a:rPr>
              <a:t>le ou les changements espérés par types d’acteurs concernés</a:t>
            </a:r>
            <a:endParaRPr>
              <a:solidFill>
                <a:srgbClr val="FF5563"/>
              </a:solidFill>
              <a:latin typeface="Poppins"/>
              <a:ea typeface="Poppins"/>
              <a:cs typeface="Poppins"/>
              <a:sym typeface="Poppins"/>
            </a:endParaRPr>
          </a:p>
        </p:txBody>
      </p:sp>
      <p:sp>
        <p:nvSpPr>
          <p:cNvPr id="281" name="Google Shape;281;p32"/>
          <p:cNvSpPr txBox="1"/>
          <p:nvPr/>
        </p:nvSpPr>
        <p:spPr>
          <a:xfrm>
            <a:off x="3369024" y="2259825"/>
            <a:ext cx="2470800" cy="2233200"/>
          </a:xfrm>
          <a:prstGeom prst="rect">
            <a:avLst/>
          </a:prstGeom>
          <a:solidFill>
            <a:srgbClr val="FFDADD"/>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u="sng">
              <a:solidFill>
                <a:srgbClr val="FF5563"/>
              </a:solidFill>
              <a:latin typeface="Poppins"/>
              <a:ea typeface="Poppins"/>
              <a:cs typeface="Poppins"/>
              <a:sym typeface="Poppins"/>
            </a:endParaRPr>
          </a:p>
          <a:p>
            <a:pPr indent="0" lvl="0" marL="0" rtl="0" algn="ctr">
              <a:spcBef>
                <a:spcPts val="0"/>
              </a:spcBef>
              <a:spcAft>
                <a:spcPts val="0"/>
              </a:spcAft>
              <a:buNone/>
            </a:pPr>
            <a:r>
              <a:rPr b="1" lang="fr" u="sng">
                <a:solidFill>
                  <a:srgbClr val="FF5563"/>
                </a:solidFill>
                <a:latin typeface="Poppins"/>
                <a:ea typeface="Poppins"/>
                <a:cs typeface="Poppins"/>
                <a:sym typeface="Poppins"/>
              </a:rPr>
              <a:t>L</a:t>
            </a:r>
            <a:r>
              <a:rPr b="1" lang="fr" u="sng">
                <a:solidFill>
                  <a:srgbClr val="FF5563"/>
                </a:solidFill>
                <a:latin typeface="Poppins"/>
                <a:ea typeface="Poppins"/>
                <a:cs typeface="Poppins"/>
                <a:sym typeface="Poppins"/>
              </a:rPr>
              <a:t>a théorie</a:t>
            </a:r>
            <a:br>
              <a:rPr lang="fr">
                <a:solidFill>
                  <a:srgbClr val="FF5563"/>
                </a:solidFill>
                <a:latin typeface="Poppins"/>
                <a:ea typeface="Poppins"/>
                <a:cs typeface="Poppins"/>
                <a:sym typeface="Poppins"/>
              </a:rPr>
            </a:br>
            <a:br>
              <a:rPr lang="fr">
                <a:solidFill>
                  <a:srgbClr val="FF5563"/>
                </a:solidFill>
                <a:latin typeface="Poppins"/>
                <a:ea typeface="Poppins"/>
                <a:cs typeface="Poppins"/>
                <a:sym typeface="Poppins"/>
              </a:rPr>
            </a:br>
            <a:endParaRPr>
              <a:solidFill>
                <a:srgbClr val="FF5563"/>
              </a:solidFill>
              <a:latin typeface="Poppins"/>
              <a:ea typeface="Poppins"/>
              <a:cs typeface="Poppins"/>
              <a:sym typeface="Poppins"/>
            </a:endParaRPr>
          </a:p>
          <a:p>
            <a:pPr indent="0" lvl="0" marL="0" rtl="0" algn="ctr">
              <a:spcBef>
                <a:spcPts val="0"/>
              </a:spcBef>
              <a:spcAft>
                <a:spcPts val="0"/>
              </a:spcAft>
              <a:buNone/>
            </a:pPr>
            <a:r>
              <a:rPr lang="fr">
                <a:solidFill>
                  <a:srgbClr val="FF5563"/>
                </a:solidFill>
                <a:latin typeface="Poppins"/>
                <a:ea typeface="Poppins"/>
                <a:cs typeface="Poppins"/>
                <a:sym typeface="Poppins"/>
              </a:rPr>
              <a:t>J’identifie quels sont </a:t>
            </a:r>
            <a:br>
              <a:rPr lang="fr">
                <a:solidFill>
                  <a:srgbClr val="FF5563"/>
                </a:solidFill>
                <a:latin typeface="Poppins"/>
                <a:ea typeface="Poppins"/>
                <a:cs typeface="Poppins"/>
                <a:sym typeface="Poppins"/>
              </a:rPr>
            </a:br>
            <a:r>
              <a:rPr lang="fr">
                <a:solidFill>
                  <a:srgbClr val="FF5563"/>
                </a:solidFill>
                <a:latin typeface="Poppins"/>
                <a:ea typeface="Poppins"/>
                <a:cs typeface="Poppins"/>
                <a:sym typeface="Poppins"/>
              </a:rPr>
              <a:t>les déterminants</a:t>
            </a:r>
            <a:br>
              <a:rPr lang="fr">
                <a:solidFill>
                  <a:srgbClr val="FF5563"/>
                </a:solidFill>
                <a:latin typeface="Poppins"/>
                <a:ea typeface="Poppins"/>
                <a:cs typeface="Poppins"/>
                <a:sym typeface="Poppins"/>
              </a:rPr>
            </a:br>
            <a:r>
              <a:rPr lang="fr">
                <a:solidFill>
                  <a:srgbClr val="FF5563"/>
                </a:solidFill>
                <a:latin typeface="Poppins"/>
                <a:ea typeface="Poppins"/>
                <a:cs typeface="Poppins"/>
                <a:sym typeface="Poppins"/>
              </a:rPr>
              <a:t>existants empêchant ou facilitant le changement</a:t>
            </a:r>
            <a:endParaRPr>
              <a:solidFill>
                <a:srgbClr val="FF5563"/>
              </a:solidFill>
              <a:latin typeface="Poppins"/>
              <a:ea typeface="Poppins"/>
              <a:cs typeface="Poppins"/>
              <a:sym typeface="Poppins"/>
            </a:endParaRPr>
          </a:p>
        </p:txBody>
      </p:sp>
      <p:sp>
        <p:nvSpPr>
          <p:cNvPr id="282" name="Google Shape;282;p32"/>
          <p:cNvSpPr txBox="1"/>
          <p:nvPr/>
        </p:nvSpPr>
        <p:spPr>
          <a:xfrm>
            <a:off x="6223216" y="2259825"/>
            <a:ext cx="2470800" cy="2233200"/>
          </a:xfrm>
          <a:prstGeom prst="rect">
            <a:avLst/>
          </a:prstGeom>
          <a:solidFill>
            <a:srgbClr val="FFDADD"/>
          </a:solidFill>
          <a:ln>
            <a:noFill/>
          </a:ln>
        </p:spPr>
        <p:txBody>
          <a:bodyPr anchorCtr="0" anchor="t" bIns="91425" lIns="91425" spcFirstLastPara="1" rIns="91425" wrap="square" tIns="91425">
            <a:noAutofit/>
          </a:bodyPr>
          <a:lstStyle/>
          <a:p>
            <a:pPr indent="0" lvl="0" marL="0" rtl="0" algn="ctr">
              <a:spcBef>
                <a:spcPts val="0"/>
              </a:spcBef>
              <a:spcAft>
                <a:spcPts val="0"/>
              </a:spcAft>
              <a:buNone/>
            </a:pPr>
            <a:br>
              <a:rPr b="1" lang="fr">
                <a:solidFill>
                  <a:srgbClr val="FF5563"/>
                </a:solidFill>
                <a:latin typeface="Poppins"/>
                <a:ea typeface="Poppins"/>
                <a:cs typeface="Poppins"/>
                <a:sym typeface="Poppins"/>
              </a:rPr>
            </a:br>
            <a:r>
              <a:rPr b="1" lang="fr" u="sng">
                <a:solidFill>
                  <a:srgbClr val="FF5563"/>
                </a:solidFill>
                <a:latin typeface="Poppins"/>
                <a:ea typeface="Poppins"/>
                <a:cs typeface="Poppins"/>
                <a:sym typeface="Poppins"/>
              </a:rPr>
              <a:t>L</a:t>
            </a:r>
            <a:r>
              <a:rPr b="1" lang="fr" u="sng">
                <a:solidFill>
                  <a:srgbClr val="FF5563"/>
                </a:solidFill>
                <a:latin typeface="Poppins"/>
                <a:ea typeface="Poppins"/>
                <a:cs typeface="Poppins"/>
                <a:sym typeface="Poppins"/>
              </a:rPr>
              <a:t>a mise en œuvre</a:t>
            </a:r>
            <a:br>
              <a:rPr lang="fr">
                <a:solidFill>
                  <a:srgbClr val="FF5563"/>
                </a:solidFill>
                <a:latin typeface="Poppins"/>
                <a:ea typeface="Poppins"/>
                <a:cs typeface="Poppins"/>
                <a:sym typeface="Poppins"/>
              </a:rPr>
            </a:br>
            <a:br>
              <a:rPr lang="fr">
                <a:solidFill>
                  <a:srgbClr val="FF5563"/>
                </a:solidFill>
                <a:latin typeface="Poppins"/>
                <a:ea typeface="Poppins"/>
                <a:cs typeface="Poppins"/>
                <a:sym typeface="Poppins"/>
              </a:rPr>
            </a:br>
            <a:endParaRPr>
              <a:solidFill>
                <a:srgbClr val="FF5563"/>
              </a:solidFill>
              <a:latin typeface="Poppins"/>
              <a:ea typeface="Poppins"/>
              <a:cs typeface="Poppins"/>
              <a:sym typeface="Poppins"/>
            </a:endParaRPr>
          </a:p>
          <a:p>
            <a:pPr indent="0" lvl="0" marL="0" rtl="0" algn="ctr">
              <a:spcBef>
                <a:spcPts val="0"/>
              </a:spcBef>
              <a:spcAft>
                <a:spcPts val="0"/>
              </a:spcAft>
              <a:buNone/>
            </a:pPr>
            <a:r>
              <a:rPr lang="fr">
                <a:solidFill>
                  <a:srgbClr val="FF5563"/>
                </a:solidFill>
                <a:latin typeface="Poppins"/>
                <a:ea typeface="Poppins"/>
                <a:cs typeface="Poppins"/>
                <a:sym typeface="Poppins"/>
              </a:rPr>
              <a:t>Je définis les résultats, les produits, les réalisations et les effets du changement et organise l’activité dans le temps </a:t>
            </a:r>
            <a:endParaRPr>
              <a:solidFill>
                <a:srgbClr val="FF5563"/>
              </a:solidFill>
              <a:latin typeface="Poppins"/>
              <a:ea typeface="Poppins"/>
              <a:cs typeface="Poppins"/>
              <a:sym typeface="Poppins"/>
            </a:endParaRPr>
          </a:p>
        </p:txBody>
      </p:sp>
      <p:grpSp>
        <p:nvGrpSpPr>
          <p:cNvPr id="283" name="Google Shape;283;p32"/>
          <p:cNvGrpSpPr/>
          <p:nvPr/>
        </p:nvGrpSpPr>
        <p:grpSpPr>
          <a:xfrm>
            <a:off x="1503925" y="1967925"/>
            <a:ext cx="492600" cy="492600"/>
            <a:chOff x="783675" y="1728675"/>
            <a:chExt cx="492600" cy="492600"/>
          </a:xfrm>
        </p:grpSpPr>
        <p:sp>
          <p:nvSpPr>
            <p:cNvPr id="284" name="Google Shape;284;p32"/>
            <p:cNvSpPr/>
            <p:nvPr/>
          </p:nvSpPr>
          <p:spPr>
            <a:xfrm>
              <a:off x="783675" y="1728675"/>
              <a:ext cx="492600" cy="492600"/>
            </a:xfrm>
            <a:prstGeom prst="ellipse">
              <a:avLst/>
            </a:prstGeom>
            <a:solidFill>
              <a:srgbClr val="FF556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85" name="Google Shape;285;p32"/>
            <p:cNvPicPr preferRelativeResize="0"/>
            <p:nvPr/>
          </p:nvPicPr>
          <p:blipFill rotWithShape="1">
            <a:blip r:embed="rId3">
              <a:alphaModFix/>
            </a:blip>
            <a:srcRect b="12610" l="0" r="0" t="0"/>
            <a:stretch/>
          </p:blipFill>
          <p:spPr>
            <a:xfrm>
              <a:off x="840989" y="1809824"/>
              <a:ext cx="377944" cy="330276"/>
            </a:xfrm>
            <a:prstGeom prst="rect">
              <a:avLst/>
            </a:prstGeom>
            <a:noFill/>
            <a:ln>
              <a:noFill/>
            </a:ln>
          </p:spPr>
        </p:pic>
      </p:grpSp>
      <p:grpSp>
        <p:nvGrpSpPr>
          <p:cNvPr id="286" name="Google Shape;286;p32"/>
          <p:cNvGrpSpPr/>
          <p:nvPr/>
        </p:nvGrpSpPr>
        <p:grpSpPr>
          <a:xfrm>
            <a:off x="4358113" y="1967925"/>
            <a:ext cx="492600" cy="492600"/>
            <a:chOff x="783675" y="1728675"/>
            <a:chExt cx="492600" cy="492600"/>
          </a:xfrm>
        </p:grpSpPr>
        <p:sp>
          <p:nvSpPr>
            <p:cNvPr id="287" name="Google Shape;287;p32"/>
            <p:cNvSpPr/>
            <p:nvPr/>
          </p:nvSpPr>
          <p:spPr>
            <a:xfrm>
              <a:off x="783675" y="1728675"/>
              <a:ext cx="492600" cy="492600"/>
            </a:xfrm>
            <a:prstGeom prst="ellipse">
              <a:avLst/>
            </a:prstGeom>
            <a:solidFill>
              <a:srgbClr val="FF556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88" name="Google Shape;288;p32"/>
            <p:cNvPicPr preferRelativeResize="0"/>
            <p:nvPr/>
          </p:nvPicPr>
          <p:blipFill rotWithShape="1">
            <a:blip r:embed="rId3">
              <a:alphaModFix/>
            </a:blip>
            <a:srcRect b="12610" l="0" r="0" t="0"/>
            <a:stretch/>
          </p:blipFill>
          <p:spPr>
            <a:xfrm>
              <a:off x="840989" y="1809824"/>
              <a:ext cx="377944" cy="330276"/>
            </a:xfrm>
            <a:prstGeom prst="rect">
              <a:avLst/>
            </a:prstGeom>
            <a:noFill/>
            <a:ln>
              <a:noFill/>
            </a:ln>
          </p:spPr>
        </p:pic>
      </p:grpSp>
      <p:grpSp>
        <p:nvGrpSpPr>
          <p:cNvPr id="289" name="Google Shape;289;p32"/>
          <p:cNvGrpSpPr/>
          <p:nvPr/>
        </p:nvGrpSpPr>
        <p:grpSpPr>
          <a:xfrm>
            <a:off x="7212313" y="1967925"/>
            <a:ext cx="492600" cy="492600"/>
            <a:chOff x="783675" y="1728675"/>
            <a:chExt cx="492600" cy="492600"/>
          </a:xfrm>
        </p:grpSpPr>
        <p:sp>
          <p:nvSpPr>
            <p:cNvPr id="290" name="Google Shape;290;p32"/>
            <p:cNvSpPr/>
            <p:nvPr/>
          </p:nvSpPr>
          <p:spPr>
            <a:xfrm>
              <a:off x="783675" y="1728675"/>
              <a:ext cx="492600" cy="492600"/>
            </a:xfrm>
            <a:prstGeom prst="ellipse">
              <a:avLst/>
            </a:prstGeom>
            <a:solidFill>
              <a:srgbClr val="FF556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91" name="Google Shape;291;p32"/>
            <p:cNvPicPr preferRelativeResize="0"/>
            <p:nvPr/>
          </p:nvPicPr>
          <p:blipFill rotWithShape="1">
            <a:blip r:embed="rId3">
              <a:alphaModFix/>
            </a:blip>
            <a:srcRect b="12610" l="0" r="0" t="0"/>
            <a:stretch/>
          </p:blipFill>
          <p:spPr>
            <a:xfrm>
              <a:off x="840989" y="1809824"/>
              <a:ext cx="377944" cy="330276"/>
            </a:xfrm>
            <a:prstGeom prst="rect">
              <a:avLst/>
            </a:prstGeom>
            <a:noFill/>
            <a:ln>
              <a:noFill/>
            </a:ln>
          </p:spPr>
        </p:pic>
      </p:grpSp>
      <p:sp>
        <p:nvSpPr>
          <p:cNvPr id="292" name="Google Shape;292;p32"/>
          <p:cNvSpPr/>
          <p:nvPr/>
        </p:nvSpPr>
        <p:spPr>
          <a:xfrm>
            <a:off x="256200" y="239775"/>
            <a:ext cx="1111200" cy="1111200"/>
          </a:xfrm>
          <a:prstGeom prst="ellipse">
            <a:avLst/>
          </a:prstGeom>
          <a:solidFill>
            <a:srgbClr val="2923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6000">
                <a:solidFill>
                  <a:schemeClr val="lt1"/>
                </a:solidFill>
                <a:latin typeface="Poppins Black"/>
                <a:ea typeface="Poppins Black"/>
                <a:cs typeface="Poppins Black"/>
                <a:sym typeface="Poppins Black"/>
              </a:rPr>
              <a:t>2</a:t>
            </a:r>
            <a:endParaRPr sz="6000">
              <a:solidFill>
                <a:schemeClr val="lt1"/>
              </a:solidFill>
              <a:latin typeface="Poppins Black"/>
              <a:ea typeface="Poppins Black"/>
              <a:cs typeface="Poppins Black"/>
              <a:sym typeface="Poppins Black"/>
            </a:endParaRPr>
          </a:p>
        </p:txBody>
      </p:sp>
      <p:sp>
        <p:nvSpPr>
          <p:cNvPr id="293" name="Google Shape;293;p32"/>
          <p:cNvSpPr txBox="1"/>
          <p:nvPr/>
        </p:nvSpPr>
        <p:spPr>
          <a:xfrm>
            <a:off x="1575748" y="315976"/>
            <a:ext cx="6642900" cy="9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800">
                <a:solidFill>
                  <a:srgbClr val="29235C"/>
                </a:solidFill>
                <a:latin typeface="Poppins"/>
                <a:ea typeface="Poppins"/>
                <a:cs typeface="Poppins"/>
                <a:sym typeface="Poppins"/>
              </a:rPr>
              <a:t>Pour imaginer le changement final causé </a:t>
            </a:r>
            <a:endParaRPr sz="1800">
              <a:solidFill>
                <a:srgbClr val="29235C"/>
              </a:solidFill>
              <a:latin typeface="Poppins"/>
              <a:ea typeface="Poppins"/>
              <a:cs typeface="Poppins"/>
              <a:sym typeface="Poppins"/>
            </a:endParaRPr>
          </a:p>
          <a:p>
            <a:pPr indent="0" lvl="0" marL="0" rtl="0" algn="l">
              <a:spcBef>
                <a:spcPts val="0"/>
              </a:spcBef>
              <a:spcAft>
                <a:spcPts val="0"/>
              </a:spcAft>
              <a:buNone/>
            </a:pPr>
            <a:r>
              <a:rPr lang="fr" sz="1800">
                <a:solidFill>
                  <a:srgbClr val="29235C"/>
                </a:solidFill>
                <a:latin typeface="Poppins"/>
                <a:ea typeface="Poppins"/>
                <a:cs typeface="Poppins"/>
                <a:sym typeface="Poppins"/>
              </a:rPr>
              <a:t>par notre activité d’accompagnement, </a:t>
            </a:r>
            <a:br>
              <a:rPr lang="fr" sz="1800">
                <a:solidFill>
                  <a:srgbClr val="29235C"/>
                </a:solidFill>
                <a:latin typeface="Poppins Black"/>
                <a:ea typeface="Poppins Black"/>
                <a:cs typeface="Poppins Black"/>
                <a:sym typeface="Poppins Black"/>
              </a:rPr>
            </a:br>
            <a:r>
              <a:rPr lang="fr" sz="1800">
                <a:solidFill>
                  <a:srgbClr val="29235C"/>
                </a:solidFill>
                <a:latin typeface="Poppins Black"/>
                <a:ea typeface="Poppins Black"/>
                <a:cs typeface="Poppins Black"/>
                <a:sym typeface="Poppins Black"/>
              </a:rPr>
              <a:t>nous utilisons un ou plusieurs de ces 3 outils.</a:t>
            </a:r>
            <a:endParaRPr sz="1800">
              <a:solidFill>
                <a:srgbClr val="29235C"/>
              </a:solidFill>
              <a:latin typeface="Poppins"/>
              <a:ea typeface="Poppins"/>
              <a:cs typeface="Poppins"/>
              <a:sym typeface="Poppi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ADD"/>
        </a:solidFill>
      </p:bgPr>
    </p:bg>
    <p:spTree>
      <p:nvGrpSpPr>
        <p:cNvPr id="297" name="Shape 297"/>
        <p:cNvGrpSpPr/>
        <p:nvPr/>
      </p:nvGrpSpPr>
      <p:grpSpPr>
        <a:xfrm>
          <a:off x="0" y="0"/>
          <a:ext cx="0" cy="0"/>
          <a:chOff x="0" y="0"/>
          <a:chExt cx="0" cy="0"/>
        </a:xfrm>
      </p:grpSpPr>
      <p:grpSp>
        <p:nvGrpSpPr>
          <p:cNvPr id="298" name="Google Shape;298;p33"/>
          <p:cNvGrpSpPr/>
          <p:nvPr/>
        </p:nvGrpSpPr>
        <p:grpSpPr>
          <a:xfrm>
            <a:off x="216334" y="180026"/>
            <a:ext cx="738407" cy="738407"/>
            <a:chOff x="783675" y="1728675"/>
            <a:chExt cx="492600" cy="492600"/>
          </a:xfrm>
        </p:grpSpPr>
        <p:sp>
          <p:nvSpPr>
            <p:cNvPr id="299" name="Google Shape;299;p33"/>
            <p:cNvSpPr/>
            <p:nvPr/>
          </p:nvSpPr>
          <p:spPr>
            <a:xfrm>
              <a:off x="783675" y="1728675"/>
              <a:ext cx="492600" cy="492600"/>
            </a:xfrm>
            <a:prstGeom prst="ellipse">
              <a:avLst/>
            </a:prstGeom>
            <a:solidFill>
              <a:srgbClr val="FF556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00" name="Google Shape;300;p33"/>
            <p:cNvPicPr preferRelativeResize="0"/>
            <p:nvPr/>
          </p:nvPicPr>
          <p:blipFill rotWithShape="1">
            <a:blip r:embed="rId3">
              <a:alphaModFix/>
            </a:blip>
            <a:srcRect b="12610" l="0" r="0" t="0"/>
            <a:stretch/>
          </p:blipFill>
          <p:spPr>
            <a:xfrm>
              <a:off x="840989" y="1809824"/>
              <a:ext cx="377944" cy="330276"/>
            </a:xfrm>
            <a:prstGeom prst="rect">
              <a:avLst/>
            </a:prstGeom>
            <a:noFill/>
            <a:ln>
              <a:noFill/>
            </a:ln>
          </p:spPr>
        </p:pic>
      </p:grpSp>
      <p:sp>
        <p:nvSpPr>
          <p:cNvPr id="301" name="Google Shape;301;p33"/>
          <p:cNvSpPr txBox="1"/>
          <p:nvPr/>
        </p:nvSpPr>
        <p:spPr>
          <a:xfrm>
            <a:off x="1069050" y="278450"/>
            <a:ext cx="7516800" cy="45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3000" u="sng">
                <a:solidFill>
                  <a:srgbClr val="FF5563"/>
                </a:solidFill>
                <a:latin typeface="Poppins"/>
                <a:ea typeface="Poppins"/>
                <a:cs typeface="Poppins"/>
                <a:sym typeface="Poppins"/>
              </a:rPr>
              <a:t>Les parties prenantes </a:t>
            </a:r>
            <a:endParaRPr sz="3000">
              <a:solidFill>
                <a:schemeClr val="dk2"/>
              </a:solidFill>
            </a:endParaRPr>
          </a:p>
        </p:txBody>
      </p:sp>
      <p:sp>
        <p:nvSpPr>
          <p:cNvPr id="302" name="Google Shape;302;p33"/>
          <p:cNvSpPr txBox="1"/>
          <p:nvPr/>
        </p:nvSpPr>
        <p:spPr>
          <a:xfrm>
            <a:off x="457325" y="918425"/>
            <a:ext cx="4114800" cy="386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200">
                <a:solidFill>
                  <a:srgbClr val="29235C"/>
                </a:solidFill>
                <a:latin typeface="Poppins"/>
                <a:ea typeface="Poppins"/>
                <a:cs typeface="Poppins"/>
                <a:sym typeface="Poppins"/>
              </a:rPr>
              <a:t>Deux </a:t>
            </a:r>
            <a:r>
              <a:rPr b="1" lang="fr" sz="1200">
                <a:solidFill>
                  <a:srgbClr val="29235C"/>
                </a:solidFill>
                <a:latin typeface="Poppins"/>
                <a:ea typeface="Poppins"/>
                <a:cs typeface="Poppins"/>
                <a:sym typeface="Poppins"/>
              </a:rPr>
              <a:t>outils permettant de décrire l’activité d’accompagnement en se focalisant </a:t>
            </a:r>
            <a:br>
              <a:rPr b="1" lang="fr" sz="1200">
                <a:solidFill>
                  <a:srgbClr val="29235C"/>
                </a:solidFill>
                <a:latin typeface="Poppins"/>
                <a:ea typeface="Poppins"/>
                <a:cs typeface="Poppins"/>
                <a:sym typeface="Poppins"/>
              </a:rPr>
            </a:br>
            <a:r>
              <a:rPr b="1" lang="fr" sz="1200">
                <a:solidFill>
                  <a:srgbClr val="29235C"/>
                </a:solidFill>
                <a:latin typeface="Poppins"/>
                <a:ea typeface="Poppins"/>
                <a:cs typeface="Poppins"/>
                <a:sym typeface="Poppins"/>
              </a:rPr>
              <a:t>sur ses parties prenantes. </a:t>
            </a:r>
            <a:endParaRPr b="1" sz="1200">
              <a:solidFill>
                <a:srgbClr val="29235C"/>
              </a:solidFill>
              <a:latin typeface="Poppins"/>
              <a:ea typeface="Poppins"/>
              <a:cs typeface="Poppins"/>
              <a:sym typeface="Poppins"/>
            </a:endParaRPr>
          </a:p>
          <a:p>
            <a:pPr indent="0" lvl="0" marL="0" rtl="0" algn="l">
              <a:spcBef>
                <a:spcPts val="0"/>
              </a:spcBef>
              <a:spcAft>
                <a:spcPts val="0"/>
              </a:spcAft>
              <a:buNone/>
            </a:pPr>
            <a:r>
              <a:t/>
            </a:r>
            <a:endParaRPr sz="1200">
              <a:solidFill>
                <a:srgbClr val="29235C"/>
              </a:solidFill>
              <a:latin typeface="Poppins"/>
              <a:ea typeface="Poppins"/>
              <a:cs typeface="Poppins"/>
              <a:sym typeface="Poppins"/>
            </a:endParaRPr>
          </a:p>
          <a:p>
            <a:pPr indent="0" lvl="0" marL="0" rtl="0" algn="l">
              <a:spcBef>
                <a:spcPts val="0"/>
              </a:spcBef>
              <a:spcAft>
                <a:spcPts val="0"/>
              </a:spcAft>
              <a:buNone/>
            </a:pPr>
            <a:r>
              <a:rPr i="1" lang="fr" sz="1200">
                <a:solidFill>
                  <a:srgbClr val="29235C"/>
                </a:solidFill>
                <a:latin typeface="Poppins ExtraLight"/>
                <a:ea typeface="Poppins ExtraLight"/>
                <a:cs typeface="Poppins ExtraLight"/>
                <a:sym typeface="Poppins ExtraLight"/>
              </a:rPr>
              <a:t>Cette notion s’est popularisée à partir des années 90 et permet de prendre en compte la façon dont différents groupes de personnes vont être affectés par des décisions managériales ou politique. Les </a:t>
            </a:r>
            <a:br>
              <a:rPr i="1" lang="fr" sz="1200">
                <a:solidFill>
                  <a:srgbClr val="29235C"/>
                </a:solidFill>
                <a:latin typeface="Poppins ExtraLight"/>
                <a:ea typeface="Poppins ExtraLight"/>
                <a:cs typeface="Poppins ExtraLight"/>
                <a:sym typeface="Poppins ExtraLight"/>
              </a:rPr>
            </a:br>
            <a:r>
              <a:rPr i="1" lang="fr" sz="1200">
                <a:solidFill>
                  <a:srgbClr val="29235C"/>
                </a:solidFill>
                <a:latin typeface="Poppins ExtraLight"/>
                <a:ea typeface="Poppins ExtraLight"/>
                <a:cs typeface="Poppins ExtraLight"/>
                <a:sym typeface="Poppins ExtraLight"/>
              </a:rPr>
              <a:t>« parties prenantes » construisent une constellation d’intérêts à la fois coopératifs et concurrents et aucun intérêt n’est censé dominer celui des autres.*</a:t>
            </a:r>
            <a:endParaRPr sz="1800">
              <a:solidFill>
                <a:schemeClr val="dk2"/>
              </a:solidFill>
            </a:endParaRPr>
          </a:p>
        </p:txBody>
      </p:sp>
      <p:sp>
        <p:nvSpPr>
          <p:cNvPr id="303" name="Google Shape;303;p33"/>
          <p:cNvSpPr txBox="1"/>
          <p:nvPr/>
        </p:nvSpPr>
        <p:spPr>
          <a:xfrm>
            <a:off x="541800" y="3231600"/>
            <a:ext cx="4030200" cy="1259400"/>
          </a:xfrm>
          <a:prstGeom prst="rect">
            <a:avLst/>
          </a:prstGeom>
          <a:solidFill>
            <a:srgbClr val="FCFCF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100">
                <a:solidFill>
                  <a:srgbClr val="FF5563"/>
                </a:solidFill>
                <a:latin typeface="Poppins"/>
                <a:ea typeface="Poppins"/>
                <a:cs typeface="Poppins"/>
                <a:sym typeface="Poppins"/>
              </a:rPr>
              <a:t>Ce que permettent les deux outils</a:t>
            </a:r>
            <a:r>
              <a:rPr b="1" lang="fr" sz="1100">
                <a:solidFill>
                  <a:srgbClr val="FF5563"/>
                </a:solidFill>
                <a:latin typeface="Poppins"/>
                <a:ea typeface="Poppins"/>
                <a:cs typeface="Poppins"/>
                <a:sym typeface="Poppins"/>
              </a:rPr>
              <a:t> ?</a:t>
            </a:r>
            <a:br>
              <a:rPr b="1" lang="fr" sz="1100">
                <a:solidFill>
                  <a:srgbClr val="FF5563"/>
                </a:solidFill>
                <a:latin typeface="Poppins"/>
                <a:ea typeface="Poppins"/>
                <a:cs typeface="Poppins"/>
                <a:sym typeface="Poppins"/>
              </a:rPr>
            </a:br>
            <a:endParaRPr b="1" sz="1100">
              <a:solidFill>
                <a:srgbClr val="FF5563"/>
              </a:solidFill>
              <a:latin typeface="Poppins"/>
              <a:ea typeface="Poppins"/>
              <a:cs typeface="Poppins"/>
              <a:sym typeface="Poppins"/>
            </a:endParaRPr>
          </a:p>
          <a:p>
            <a:pPr indent="-298450" lvl="0" marL="457200" rtl="0" algn="l">
              <a:spcBef>
                <a:spcPts val="0"/>
              </a:spcBef>
              <a:spcAft>
                <a:spcPts val="0"/>
              </a:spcAft>
              <a:buClr>
                <a:srgbClr val="FF5563"/>
              </a:buClr>
              <a:buSzPts val="1100"/>
              <a:buFont typeface="Poppins"/>
              <a:buChar char="➔"/>
            </a:pPr>
            <a:r>
              <a:rPr lang="fr" sz="1100">
                <a:solidFill>
                  <a:srgbClr val="FF5563"/>
                </a:solidFill>
                <a:latin typeface="Poppins"/>
                <a:ea typeface="Poppins"/>
                <a:cs typeface="Poppins"/>
                <a:sym typeface="Poppins"/>
              </a:rPr>
              <a:t>Bien identifier les différents types de publics concernés par l’activité d’accompagnement </a:t>
            </a:r>
            <a:endParaRPr sz="1100">
              <a:solidFill>
                <a:srgbClr val="FF5563"/>
              </a:solidFill>
              <a:latin typeface="Poppins"/>
              <a:ea typeface="Poppins"/>
              <a:cs typeface="Poppins"/>
              <a:sym typeface="Poppins"/>
            </a:endParaRPr>
          </a:p>
          <a:p>
            <a:pPr indent="0" lvl="0" marL="457200" rtl="0" algn="l">
              <a:spcBef>
                <a:spcPts val="0"/>
              </a:spcBef>
              <a:spcAft>
                <a:spcPts val="0"/>
              </a:spcAft>
              <a:buNone/>
            </a:pPr>
            <a:r>
              <a:t/>
            </a:r>
            <a:endParaRPr sz="1100">
              <a:solidFill>
                <a:srgbClr val="FF5563"/>
              </a:solidFill>
              <a:latin typeface="Poppins"/>
              <a:ea typeface="Poppins"/>
              <a:cs typeface="Poppins"/>
              <a:sym typeface="Poppins"/>
            </a:endParaRPr>
          </a:p>
          <a:p>
            <a:pPr indent="-298450" lvl="0" marL="457200" rtl="0" algn="l">
              <a:spcBef>
                <a:spcPts val="0"/>
              </a:spcBef>
              <a:spcAft>
                <a:spcPts val="0"/>
              </a:spcAft>
              <a:buClr>
                <a:srgbClr val="FF5563"/>
              </a:buClr>
              <a:buSzPts val="1100"/>
              <a:buFont typeface="Poppins"/>
              <a:buChar char="➔"/>
            </a:pPr>
            <a:r>
              <a:rPr lang="fr" sz="1100">
                <a:solidFill>
                  <a:srgbClr val="FF5563"/>
                </a:solidFill>
                <a:latin typeface="Poppins"/>
                <a:ea typeface="Poppins"/>
                <a:cs typeface="Poppins"/>
                <a:sym typeface="Poppins"/>
              </a:rPr>
              <a:t>Préciser pour chacun d’eux les effets visés</a:t>
            </a:r>
            <a:endParaRPr sz="1100">
              <a:solidFill>
                <a:srgbClr val="FF5563"/>
              </a:solidFill>
              <a:latin typeface="Poppins"/>
              <a:ea typeface="Poppins"/>
              <a:cs typeface="Poppins"/>
              <a:sym typeface="Poppins"/>
            </a:endParaRPr>
          </a:p>
        </p:txBody>
      </p:sp>
      <p:sp>
        <p:nvSpPr>
          <p:cNvPr id="304" name="Google Shape;304;p33"/>
          <p:cNvSpPr/>
          <p:nvPr/>
        </p:nvSpPr>
        <p:spPr>
          <a:xfrm>
            <a:off x="4821600" y="918350"/>
            <a:ext cx="3819000" cy="1842000"/>
          </a:xfrm>
          <a:prstGeom prst="rect">
            <a:avLst/>
          </a:prstGeom>
          <a:solidFill>
            <a:srgbClr val="FF5563">
              <a:alpha val="49690"/>
            </a:srgbClr>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1100">
                <a:solidFill>
                  <a:srgbClr val="29235C"/>
                </a:solidFill>
                <a:latin typeface="Poppins"/>
                <a:ea typeface="Poppins"/>
                <a:cs typeface="Poppins"/>
                <a:sym typeface="Poppins"/>
              </a:rPr>
              <a:t>Outil 1 : </a:t>
            </a:r>
            <a:r>
              <a:rPr lang="fr" sz="1100">
                <a:solidFill>
                  <a:srgbClr val="29235C"/>
                </a:solidFill>
                <a:latin typeface="Poppins"/>
                <a:ea typeface="Poppins"/>
                <a:cs typeface="Poppins"/>
                <a:sym typeface="Poppins"/>
              </a:rPr>
              <a:t>Projeter dans la durée les conséquences </a:t>
            </a:r>
            <a:br>
              <a:rPr lang="fr" sz="1100">
                <a:solidFill>
                  <a:srgbClr val="29235C"/>
                </a:solidFill>
                <a:latin typeface="Poppins"/>
                <a:ea typeface="Poppins"/>
                <a:cs typeface="Poppins"/>
                <a:sym typeface="Poppins"/>
              </a:rPr>
            </a:br>
            <a:r>
              <a:rPr lang="fr" sz="1100">
                <a:solidFill>
                  <a:srgbClr val="29235C"/>
                </a:solidFill>
                <a:latin typeface="Poppins"/>
                <a:ea typeface="Poppins"/>
                <a:cs typeface="Poppins"/>
                <a:sym typeface="Poppins"/>
              </a:rPr>
              <a:t>de l’activité pour chaque groupe impacté.</a:t>
            </a:r>
            <a:endParaRPr sz="1100">
              <a:solidFill>
                <a:srgbClr val="29235C"/>
              </a:solidFill>
              <a:latin typeface="Poppins"/>
              <a:ea typeface="Poppins"/>
              <a:cs typeface="Poppins"/>
              <a:sym typeface="Poppins"/>
            </a:endParaRPr>
          </a:p>
          <a:p>
            <a:pPr indent="0" lvl="0" marL="0" rtl="0" algn="ctr">
              <a:spcBef>
                <a:spcPts val="0"/>
              </a:spcBef>
              <a:spcAft>
                <a:spcPts val="0"/>
              </a:spcAft>
              <a:buNone/>
            </a:pPr>
            <a:r>
              <a:t/>
            </a:r>
            <a:endParaRPr>
              <a:solidFill>
                <a:srgbClr val="29235C"/>
              </a:solidFill>
            </a:endParaRPr>
          </a:p>
        </p:txBody>
      </p:sp>
      <p:sp>
        <p:nvSpPr>
          <p:cNvPr id="305" name="Google Shape;305;p33"/>
          <p:cNvSpPr/>
          <p:nvPr/>
        </p:nvSpPr>
        <p:spPr>
          <a:xfrm>
            <a:off x="4821600" y="2941700"/>
            <a:ext cx="3819000" cy="1842000"/>
          </a:xfrm>
          <a:prstGeom prst="rect">
            <a:avLst/>
          </a:prstGeom>
          <a:solidFill>
            <a:srgbClr val="FF5563">
              <a:alpha val="4969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100">
                <a:solidFill>
                  <a:srgbClr val="29235C"/>
                </a:solidFill>
                <a:latin typeface="Poppins"/>
                <a:ea typeface="Poppins"/>
                <a:cs typeface="Poppins"/>
                <a:sym typeface="Poppins"/>
              </a:rPr>
              <a:t>Outil 2 : </a:t>
            </a:r>
            <a:r>
              <a:rPr lang="fr" sz="1100">
                <a:solidFill>
                  <a:srgbClr val="29235C"/>
                </a:solidFill>
                <a:latin typeface="Poppins"/>
                <a:ea typeface="Poppins"/>
                <a:cs typeface="Poppins"/>
                <a:sym typeface="Poppins"/>
              </a:rPr>
              <a:t>Vérifier si la solution imaginée (le livrable) correspond bien aux effets visés pour chaque partie prenante (les acteurs).</a:t>
            </a:r>
            <a:endParaRPr sz="1100">
              <a:solidFill>
                <a:srgbClr val="29235C"/>
              </a:solidFill>
              <a:latin typeface="Poppins"/>
              <a:ea typeface="Poppins"/>
              <a:cs typeface="Poppins"/>
              <a:sym typeface="Poppins"/>
            </a:endParaRPr>
          </a:p>
          <a:p>
            <a:pPr indent="0" lvl="0" marL="0" rtl="0" algn="l">
              <a:spcBef>
                <a:spcPts val="0"/>
              </a:spcBef>
              <a:spcAft>
                <a:spcPts val="0"/>
              </a:spcAft>
              <a:buNone/>
            </a:pPr>
            <a:r>
              <a:t/>
            </a:r>
            <a:endParaRPr sz="1100">
              <a:solidFill>
                <a:srgbClr val="29235C"/>
              </a:solidFill>
              <a:latin typeface="Poppins"/>
              <a:ea typeface="Poppins"/>
              <a:cs typeface="Poppins"/>
              <a:sym typeface="Poppins"/>
            </a:endParaRPr>
          </a:p>
          <a:p>
            <a:pPr indent="0" lvl="0" marL="0" rtl="0" algn="l">
              <a:spcBef>
                <a:spcPts val="0"/>
              </a:spcBef>
              <a:spcAft>
                <a:spcPts val="0"/>
              </a:spcAft>
              <a:buNone/>
            </a:pPr>
            <a:r>
              <a:t/>
            </a:r>
            <a:endParaRPr sz="1100">
              <a:solidFill>
                <a:srgbClr val="29235C"/>
              </a:solidFill>
              <a:latin typeface="Poppins"/>
              <a:ea typeface="Poppins"/>
              <a:cs typeface="Poppins"/>
              <a:sym typeface="Poppins"/>
            </a:endParaRPr>
          </a:p>
        </p:txBody>
      </p:sp>
      <p:pic>
        <p:nvPicPr>
          <p:cNvPr id="306" name="Google Shape;306;p33"/>
          <p:cNvPicPr preferRelativeResize="0"/>
          <p:nvPr/>
        </p:nvPicPr>
        <p:blipFill>
          <a:blip r:embed="rId4">
            <a:alphaModFix/>
          </a:blip>
          <a:stretch>
            <a:fillRect/>
          </a:stretch>
        </p:blipFill>
        <p:spPr>
          <a:xfrm>
            <a:off x="4932525" y="1447000"/>
            <a:ext cx="2131626" cy="1206525"/>
          </a:xfrm>
          <a:prstGeom prst="rect">
            <a:avLst/>
          </a:prstGeom>
          <a:noFill/>
          <a:ln>
            <a:noFill/>
          </a:ln>
        </p:spPr>
      </p:pic>
      <p:pic>
        <p:nvPicPr>
          <p:cNvPr id="307" name="Google Shape;307;p33"/>
          <p:cNvPicPr preferRelativeResize="0"/>
          <p:nvPr/>
        </p:nvPicPr>
        <p:blipFill>
          <a:blip r:embed="rId5">
            <a:alphaModFix/>
          </a:blip>
          <a:stretch>
            <a:fillRect/>
          </a:stretch>
        </p:blipFill>
        <p:spPr>
          <a:xfrm>
            <a:off x="4932525" y="3708750"/>
            <a:ext cx="1393200" cy="782260"/>
          </a:xfrm>
          <a:prstGeom prst="rect">
            <a:avLst/>
          </a:prstGeom>
          <a:noFill/>
          <a:ln>
            <a:noFill/>
          </a:ln>
        </p:spPr>
      </p:pic>
      <p:sp>
        <p:nvSpPr>
          <p:cNvPr id="308" name="Google Shape;308;p33"/>
          <p:cNvSpPr txBox="1"/>
          <p:nvPr/>
        </p:nvSpPr>
        <p:spPr>
          <a:xfrm>
            <a:off x="541800" y="4598850"/>
            <a:ext cx="2585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fr" sz="600">
                <a:solidFill>
                  <a:srgbClr val="29235C"/>
                </a:solidFill>
                <a:latin typeface="Poppins"/>
                <a:ea typeface="Poppins"/>
                <a:cs typeface="Poppins"/>
                <a:sym typeface="Poppins"/>
              </a:rPr>
              <a:t>*http://www.sietmanagement.fr/lapproche-par-les-parties-prenantes-gouvernance-responsabilite-e-freeman/</a:t>
            </a:r>
            <a:endParaRPr sz="1200">
              <a:solidFill>
                <a:srgbClr val="29235C"/>
              </a:solidFill>
            </a:endParaRPr>
          </a:p>
        </p:txBody>
      </p:sp>
      <p:sp>
        <p:nvSpPr>
          <p:cNvPr id="309" name="Google Shape;309;p33"/>
          <p:cNvSpPr txBox="1"/>
          <p:nvPr/>
        </p:nvSpPr>
        <p:spPr>
          <a:xfrm>
            <a:off x="7148525" y="1447000"/>
            <a:ext cx="1393200" cy="12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800">
                <a:solidFill>
                  <a:srgbClr val="29235C"/>
                </a:solidFill>
                <a:latin typeface="Poppins"/>
                <a:ea typeface="Poppins"/>
                <a:cs typeface="Poppins"/>
                <a:sym typeface="Poppins"/>
              </a:rPr>
              <a:t>1. Identifier </a:t>
            </a:r>
            <a:br>
              <a:rPr lang="fr" sz="800">
                <a:solidFill>
                  <a:srgbClr val="29235C"/>
                </a:solidFill>
                <a:latin typeface="Poppins"/>
                <a:ea typeface="Poppins"/>
                <a:cs typeface="Poppins"/>
                <a:sym typeface="Poppins"/>
              </a:rPr>
            </a:br>
            <a:r>
              <a:rPr lang="fr" sz="800">
                <a:solidFill>
                  <a:srgbClr val="29235C"/>
                </a:solidFill>
                <a:latin typeface="Poppins"/>
                <a:ea typeface="Poppins"/>
                <a:cs typeface="Poppins"/>
                <a:sym typeface="Poppins"/>
              </a:rPr>
              <a:t>les différentes parties prenantes</a:t>
            </a:r>
            <a:endParaRPr sz="800">
              <a:solidFill>
                <a:srgbClr val="29235C"/>
              </a:solidFill>
              <a:latin typeface="Poppins"/>
              <a:ea typeface="Poppins"/>
              <a:cs typeface="Poppins"/>
              <a:sym typeface="Poppins"/>
            </a:endParaRPr>
          </a:p>
          <a:p>
            <a:pPr indent="0" lvl="0" marL="0" rtl="0" algn="l">
              <a:spcBef>
                <a:spcPts val="0"/>
              </a:spcBef>
              <a:spcAft>
                <a:spcPts val="0"/>
              </a:spcAft>
              <a:buNone/>
            </a:pPr>
            <a:r>
              <a:t/>
            </a:r>
            <a:endParaRPr sz="800">
              <a:solidFill>
                <a:srgbClr val="29235C"/>
              </a:solidFill>
              <a:latin typeface="Poppins"/>
              <a:ea typeface="Poppins"/>
              <a:cs typeface="Poppins"/>
              <a:sym typeface="Poppins"/>
            </a:endParaRPr>
          </a:p>
          <a:p>
            <a:pPr indent="0" lvl="0" marL="0" rtl="0" algn="l">
              <a:spcBef>
                <a:spcPts val="0"/>
              </a:spcBef>
              <a:spcAft>
                <a:spcPts val="0"/>
              </a:spcAft>
              <a:buNone/>
            </a:pPr>
            <a:r>
              <a:rPr lang="fr" sz="800">
                <a:solidFill>
                  <a:srgbClr val="29235C"/>
                </a:solidFill>
                <a:latin typeface="Poppins"/>
                <a:ea typeface="Poppins"/>
                <a:cs typeface="Poppins"/>
                <a:sym typeface="Poppins"/>
              </a:rPr>
              <a:t>2. Définir les effets visés à court, moyen et long terme.</a:t>
            </a:r>
            <a:endParaRPr sz="800">
              <a:solidFill>
                <a:srgbClr val="29235C"/>
              </a:solidFill>
              <a:latin typeface="Poppins"/>
              <a:ea typeface="Poppins"/>
              <a:cs typeface="Poppins"/>
              <a:sym typeface="Poppins"/>
            </a:endParaRPr>
          </a:p>
        </p:txBody>
      </p:sp>
      <p:sp>
        <p:nvSpPr>
          <p:cNvPr id="310" name="Google Shape;310;p33"/>
          <p:cNvSpPr txBox="1"/>
          <p:nvPr/>
        </p:nvSpPr>
        <p:spPr>
          <a:xfrm>
            <a:off x="6325725" y="3531100"/>
            <a:ext cx="2315100" cy="125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800" u="sng">
                <a:solidFill>
                  <a:srgbClr val="29235C"/>
                </a:solidFill>
                <a:latin typeface="Poppins"/>
                <a:ea typeface="Poppins"/>
                <a:cs typeface="Poppins"/>
                <a:sym typeface="Poppins"/>
              </a:rPr>
              <a:t>Objectif : </a:t>
            </a:r>
            <a:r>
              <a:rPr lang="fr" sz="800">
                <a:solidFill>
                  <a:srgbClr val="29235C"/>
                </a:solidFill>
                <a:latin typeface="Poppins"/>
                <a:ea typeface="Poppins"/>
                <a:cs typeface="Poppins"/>
                <a:sym typeface="Poppins"/>
              </a:rPr>
              <a:t>l’objectif stratégique poursuivi</a:t>
            </a:r>
            <a:endParaRPr sz="800">
              <a:solidFill>
                <a:srgbClr val="29235C"/>
              </a:solidFill>
              <a:latin typeface="Poppins"/>
              <a:ea typeface="Poppins"/>
              <a:cs typeface="Poppins"/>
              <a:sym typeface="Poppins"/>
            </a:endParaRPr>
          </a:p>
          <a:p>
            <a:pPr indent="0" lvl="0" marL="0" rtl="0" algn="l">
              <a:spcBef>
                <a:spcPts val="0"/>
              </a:spcBef>
              <a:spcAft>
                <a:spcPts val="0"/>
              </a:spcAft>
              <a:buNone/>
            </a:pPr>
            <a:r>
              <a:rPr lang="fr" sz="800" u="sng">
                <a:solidFill>
                  <a:srgbClr val="29235C"/>
                </a:solidFill>
                <a:latin typeface="Poppins"/>
                <a:ea typeface="Poppins"/>
                <a:cs typeface="Poppins"/>
                <a:sym typeface="Poppins"/>
              </a:rPr>
              <a:t>Acteur : </a:t>
            </a:r>
            <a:r>
              <a:rPr lang="fr" sz="800">
                <a:solidFill>
                  <a:srgbClr val="29235C"/>
                </a:solidFill>
                <a:latin typeface="Poppins"/>
                <a:ea typeface="Poppins"/>
                <a:cs typeface="Poppins"/>
                <a:sym typeface="Poppins"/>
              </a:rPr>
              <a:t>les bénéficiaires finaux</a:t>
            </a:r>
            <a:br>
              <a:rPr lang="fr" sz="800">
                <a:solidFill>
                  <a:srgbClr val="29235C"/>
                </a:solidFill>
                <a:latin typeface="Poppins"/>
                <a:ea typeface="Poppins"/>
                <a:cs typeface="Poppins"/>
                <a:sym typeface="Poppins"/>
              </a:rPr>
            </a:br>
            <a:r>
              <a:rPr lang="fr" sz="800">
                <a:solidFill>
                  <a:srgbClr val="29235C"/>
                </a:solidFill>
                <a:latin typeface="Poppins"/>
                <a:ea typeface="Poppins"/>
                <a:cs typeface="Poppins"/>
                <a:sym typeface="Poppins"/>
              </a:rPr>
              <a:t>ou les acteurs pouvant avoir une influence sur le résultat.</a:t>
            </a:r>
            <a:endParaRPr sz="800">
              <a:solidFill>
                <a:srgbClr val="29235C"/>
              </a:solidFill>
              <a:latin typeface="Poppins"/>
              <a:ea typeface="Poppins"/>
              <a:cs typeface="Poppins"/>
              <a:sym typeface="Poppins"/>
            </a:endParaRPr>
          </a:p>
          <a:p>
            <a:pPr indent="0" lvl="0" marL="0" rtl="0" algn="l">
              <a:spcBef>
                <a:spcPts val="0"/>
              </a:spcBef>
              <a:spcAft>
                <a:spcPts val="0"/>
              </a:spcAft>
              <a:buNone/>
            </a:pPr>
            <a:r>
              <a:rPr lang="fr" sz="800" u="sng">
                <a:solidFill>
                  <a:srgbClr val="29235C"/>
                </a:solidFill>
                <a:latin typeface="Poppins"/>
                <a:ea typeface="Poppins"/>
                <a:cs typeface="Poppins"/>
                <a:sym typeface="Poppins"/>
              </a:rPr>
              <a:t>Impact :</a:t>
            </a:r>
            <a:r>
              <a:rPr lang="fr" sz="800">
                <a:solidFill>
                  <a:srgbClr val="29235C"/>
                </a:solidFill>
                <a:latin typeface="Poppins"/>
                <a:ea typeface="Poppins"/>
                <a:cs typeface="Poppins"/>
                <a:sym typeface="Poppins"/>
              </a:rPr>
              <a:t> les changements de comportements souhaités sur les acteurs.</a:t>
            </a:r>
            <a:endParaRPr sz="800">
              <a:solidFill>
                <a:srgbClr val="29235C"/>
              </a:solidFill>
              <a:latin typeface="Poppins"/>
              <a:ea typeface="Poppins"/>
              <a:cs typeface="Poppins"/>
              <a:sym typeface="Poppins"/>
            </a:endParaRPr>
          </a:p>
          <a:p>
            <a:pPr indent="0" lvl="0" marL="0" rtl="0" algn="l">
              <a:spcBef>
                <a:spcPts val="0"/>
              </a:spcBef>
              <a:spcAft>
                <a:spcPts val="0"/>
              </a:spcAft>
              <a:buNone/>
            </a:pPr>
            <a:r>
              <a:rPr lang="fr" sz="800" u="sng">
                <a:solidFill>
                  <a:srgbClr val="29235C"/>
                </a:solidFill>
                <a:latin typeface="Poppins"/>
                <a:ea typeface="Poppins"/>
                <a:cs typeface="Poppins"/>
                <a:sym typeface="Poppins"/>
              </a:rPr>
              <a:t>Livrable :</a:t>
            </a:r>
            <a:r>
              <a:rPr lang="fr" sz="800">
                <a:solidFill>
                  <a:srgbClr val="29235C"/>
                </a:solidFill>
                <a:latin typeface="Poppins"/>
                <a:ea typeface="Poppins"/>
                <a:cs typeface="Poppins"/>
                <a:sym typeface="Poppins"/>
              </a:rPr>
              <a:t> les actions mises en place pour obtenir les impacts souhaités.</a:t>
            </a:r>
            <a:endParaRPr sz="800">
              <a:solidFill>
                <a:srgbClr val="29235C"/>
              </a:solidFill>
              <a:latin typeface="Poppins"/>
              <a:ea typeface="Poppins"/>
              <a:cs typeface="Poppins"/>
              <a:sym typeface="Poppins"/>
            </a:endParaRPr>
          </a:p>
          <a:p>
            <a:pPr indent="0" lvl="0" marL="0" rtl="0" algn="l">
              <a:spcBef>
                <a:spcPts val="0"/>
              </a:spcBef>
              <a:spcAft>
                <a:spcPts val="0"/>
              </a:spcAft>
              <a:buNone/>
            </a:pPr>
            <a:r>
              <a:t/>
            </a:r>
            <a:endParaRPr sz="800">
              <a:solidFill>
                <a:srgbClr val="29235C"/>
              </a:solidFill>
              <a:latin typeface="Poppins"/>
              <a:ea typeface="Poppins"/>
              <a:cs typeface="Poppins"/>
              <a:sym typeface="Poppins"/>
            </a:endParaRPr>
          </a:p>
          <a:p>
            <a:pPr indent="0" lvl="0" marL="0" rtl="0" algn="l">
              <a:spcBef>
                <a:spcPts val="0"/>
              </a:spcBef>
              <a:spcAft>
                <a:spcPts val="0"/>
              </a:spcAft>
              <a:buNone/>
            </a:pPr>
            <a:r>
              <a:t/>
            </a:r>
            <a:endParaRPr sz="800">
              <a:solidFill>
                <a:srgbClr val="29235C"/>
              </a:solidFill>
              <a:latin typeface="Poppins"/>
              <a:ea typeface="Poppins"/>
              <a:cs typeface="Poppins"/>
              <a:sym typeface="Poppins"/>
            </a:endParaRPr>
          </a:p>
        </p:txBody>
      </p:sp>
      <p:cxnSp>
        <p:nvCxnSpPr>
          <p:cNvPr id="311" name="Google Shape;311;p33"/>
          <p:cNvCxnSpPr/>
          <p:nvPr/>
        </p:nvCxnSpPr>
        <p:spPr>
          <a:xfrm flipH="1">
            <a:off x="6387525" y="1706475"/>
            <a:ext cx="801900" cy="850800"/>
          </a:xfrm>
          <a:prstGeom prst="straightConnector1">
            <a:avLst/>
          </a:prstGeom>
          <a:noFill/>
          <a:ln cap="flat" cmpd="sng" w="9525">
            <a:solidFill>
              <a:srgbClr val="29235C"/>
            </a:solidFill>
            <a:prstDash val="solid"/>
            <a:round/>
            <a:headEnd len="med" w="med" type="none"/>
            <a:tailEnd len="med" w="med" type="triangle"/>
          </a:ln>
        </p:spPr>
      </p:cxnSp>
      <p:cxnSp>
        <p:nvCxnSpPr>
          <p:cNvPr id="312" name="Google Shape;312;p33"/>
          <p:cNvCxnSpPr/>
          <p:nvPr/>
        </p:nvCxnSpPr>
        <p:spPr>
          <a:xfrm rot="10800000">
            <a:off x="5905750" y="2105425"/>
            <a:ext cx="1291200" cy="79200"/>
          </a:xfrm>
          <a:prstGeom prst="straightConnector1">
            <a:avLst/>
          </a:prstGeom>
          <a:noFill/>
          <a:ln cap="flat" cmpd="sng" w="9525">
            <a:solidFill>
              <a:srgbClr val="29235C"/>
            </a:solidFill>
            <a:prstDash val="solid"/>
            <a:round/>
            <a:headEnd len="med" w="med" type="none"/>
            <a:tailEnd len="med" w="med" type="triangl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4"/>
          <p:cNvSpPr/>
          <p:nvPr/>
        </p:nvSpPr>
        <p:spPr>
          <a:xfrm>
            <a:off x="83700" y="75300"/>
            <a:ext cx="8976600" cy="4992900"/>
          </a:xfrm>
          <a:prstGeom prst="rect">
            <a:avLst/>
          </a:prstGeom>
          <a:noFill/>
          <a:ln cap="flat" cmpd="sng" w="19050">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8" name="Google Shape;318;p34"/>
          <p:cNvSpPr/>
          <p:nvPr/>
        </p:nvSpPr>
        <p:spPr>
          <a:xfrm>
            <a:off x="179850" y="3248190"/>
            <a:ext cx="8784300" cy="1453200"/>
          </a:xfrm>
          <a:prstGeom prst="rect">
            <a:avLst/>
          </a:prstGeom>
          <a:solidFill>
            <a:srgbClr val="39BCBD">
              <a:alpha val="195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9" name="Google Shape;319;p34"/>
          <p:cNvSpPr/>
          <p:nvPr/>
        </p:nvSpPr>
        <p:spPr>
          <a:xfrm>
            <a:off x="179850" y="1707628"/>
            <a:ext cx="8784300" cy="1453200"/>
          </a:xfrm>
          <a:prstGeom prst="rect">
            <a:avLst/>
          </a:prstGeom>
          <a:solidFill>
            <a:srgbClr val="39BCBD">
              <a:alpha val="4969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0" name="Google Shape;320;p34"/>
          <p:cNvSpPr/>
          <p:nvPr/>
        </p:nvSpPr>
        <p:spPr>
          <a:xfrm>
            <a:off x="179850" y="180000"/>
            <a:ext cx="8784300" cy="1453200"/>
          </a:xfrm>
          <a:prstGeom prst="rect">
            <a:avLst/>
          </a:prstGeom>
          <a:solidFill>
            <a:srgbClr val="39BCB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1" name="Google Shape;321;p34"/>
          <p:cNvSpPr/>
          <p:nvPr/>
        </p:nvSpPr>
        <p:spPr>
          <a:xfrm>
            <a:off x="669975" y="298375"/>
            <a:ext cx="314100" cy="4271700"/>
          </a:xfrm>
          <a:prstGeom prst="upArrow">
            <a:avLst>
              <a:gd fmla="val 50000" name="adj1"/>
              <a:gd fmla="val 50000" name="adj2"/>
            </a:avLst>
          </a:prstGeom>
          <a:solidFill>
            <a:srgbClr val="2923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2" name="Google Shape;322;p34"/>
          <p:cNvSpPr txBox="1"/>
          <p:nvPr/>
        </p:nvSpPr>
        <p:spPr>
          <a:xfrm rot="-5400000">
            <a:off x="-260700" y="620675"/>
            <a:ext cx="1449300" cy="56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200">
                <a:solidFill>
                  <a:srgbClr val="29235C"/>
                </a:solidFill>
                <a:latin typeface="Poppins"/>
                <a:ea typeface="Poppins"/>
                <a:cs typeface="Poppins"/>
                <a:sym typeface="Poppins"/>
              </a:rPr>
              <a:t>À LONG TERME</a:t>
            </a:r>
            <a:endParaRPr b="1" sz="1200">
              <a:solidFill>
                <a:srgbClr val="29235C"/>
              </a:solidFill>
              <a:latin typeface="Poppins"/>
              <a:ea typeface="Poppins"/>
              <a:cs typeface="Poppins"/>
              <a:sym typeface="Poppins"/>
            </a:endParaRPr>
          </a:p>
        </p:txBody>
      </p:sp>
      <p:sp>
        <p:nvSpPr>
          <p:cNvPr id="323" name="Google Shape;323;p34"/>
          <p:cNvSpPr txBox="1"/>
          <p:nvPr/>
        </p:nvSpPr>
        <p:spPr>
          <a:xfrm rot="-5400000">
            <a:off x="-260700" y="2156600"/>
            <a:ext cx="1449300" cy="56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200">
                <a:solidFill>
                  <a:srgbClr val="29235C"/>
                </a:solidFill>
                <a:latin typeface="Poppins"/>
                <a:ea typeface="Poppins"/>
                <a:cs typeface="Poppins"/>
                <a:sym typeface="Poppins"/>
              </a:rPr>
              <a:t>À MOYEN  TERME</a:t>
            </a:r>
            <a:endParaRPr b="1" sz="1200">
              <a:solidFill>
                <a:srgbClr val="29235C"/>
              </a:solidFill>
              <a:latin typeface="Poppins"/>
              <a:ea typeface="Poppins"/>
              <a:cs typeface="Poppins"/>
              <a:sym typeface="Poppins"/>
            </a:endParaRPr>
          </a:p>
        </p:txBody>
      </p:sp>
      <p:sp>
        <p:nvSpPr>
          <p:cNvPr id="324" name="Google Shape;324;p34"/>
          <p:cNvSpPr txBox="1"/>
          <p:nvPr/>
        </p:nvSpPr>
        <p:spPr>
          <a:xfrm rot="-5400000">
            <a:off x="-260700" y="3688750"/>
            <a:ext cx="1449300" cy="56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200">
                <a:solidFill>
                  <a:srgbClr val="29235C"/>
                </a:solidFill>
                <a:latin typeface="Poppins"/>
                <a:ea typeface="Poppins"/>
                <a:cs typeface="Poppins"/>
                <a:sym typeface="Poppins"/>
              </a:rPr>
              <a:t>À COURT TERME</a:t>
            </a:r>
            <a:endParaRPr b="1" sz="1200">
              <a:solidFill>
                <a:srgbClr val="29235C"/>
              </a:solidFill>
              <a:latin typeface="Poppins"/>
              <a:ea typeface="Poppins"/>
              <a:cs typeface="Poppins"/>
              <a:sym typeface="Poppins"/>
            </a:endParaRPr>
          </a:p>
        </p:txBody>
      </p:sp>
      <p:sp>
        <p:nvSpPr>
          <p:cNvPr id="325" name="Google Shape;325;p34"/>
          <p:cNvSpPr/>
          <p:nvPr/>
        </p:nvSpPr>
        <p:spPr>
          <a:xfrm>
            <a:off x="1121075" y="257925"/>
            <a:ext cx="1839600" cy="616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6" name="Google Shape;326;p34"/>
          <p:cNvSpPr/>
          <p:nvPr/>
        </p:nvSpPr>
        <p:spPr>
          <a:xfrm>
            <a:off x="1121075" y="938786"/>
            <a:ext cx="1839600" cy="616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7" name="Google Shape;327;p34"/>
          <p:cNvSpPr/>
          <p:nvPr/>
        </p:nvSpPr>
        <p:spPr>
          <a:xfrm>
            <a:off x="3087003" y="257925"/>
            <a:ext cx="1839600" cy="616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8" name="Google Shape;328;p34"/>
          <p:cNvSpPr/>
          <p:nvPr/>
        </p:nvSpPr>
        <p:spPr>
          <a:xfrm>
            <a:off x="3087003" y="938786"/>
            <a:ext cx="1839600" cy="616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9" name="Google Shape;329;p34"/>
          <p:cNvSpPr/>
          <p:nvPr/>
        </p:nvSpPr>
        <p:spPr>
          <a:xfrm>
            <a:off x="5052931" y="257925"/>
            <a:ext cx="1839600" cy="616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0" name="Google Shape;330;p34"/>
          <p:cNvSpPr/>
          <p:nvPr/>
        </p:nvSpPr>
        <p:spPr>
          <a:xfrm>
            <a:off x="5052931" y="938786"/>
            <a:ext cx="1839600" cy="616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1" name="Google Shape;331;p34"/>
          <p:cNvSpPr/>
          <p:nvPr/>
        </p:nvSpPr>
        <p:spPr>
          <a:xfrm>
            <a:off x="7018859" y="257925"/>
            <a:ext cx="1839600" cy="616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2" name="Google Shape;332;p34"/>
          <p:cNvSpPr/>
          <p:nvPr/>
        </p:nvSpPr>
        <p:spPr>
          <a:xfrm>
            <a:off x="7018859" y="938786"/>
            <a:ext cx="1839600" cy="616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3" name="Google Shape;333;p34"/>
          <p:cNvSpPr/>
          <p:nvPr/>
        </p:nvSpPr>
        <p:spPr>
          <a:xfrm>
            <a:off x="1121075" y="1792025"/>
            <a:ext cx="1839600" cy="616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4" name="Google Shape;334;p34"/>
          <p:cNvSpPr/>
          <p:nvPr/>
        </p:nvSpPr>
        <p:spPr>
          <a:xfrm>
            <a:off x="1121075" y="2472886"/>
            <a:ext cx="1839600" cy="616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5" name="Google Shape;335;p34"/>
          <p:cNvSpPr/>
          <p:nvPr/>
        </p:nvSpPr>
        <p:spPr>
          <a:xfrm>
            <a:off x="3087003" y="1792025"/>
            <a:ext cx="1839600" cy="616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6" name="Google Shape;336;p34"/>
          <p:cNvSpPr/>
          <p:nvPr/>
        </p:nvSpPr>
        <p:spPr>
          <a:xfrm>
            <a:off x="3087003" y="2472886"/>
            <a:ext cx="1839600" cy="616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7" name="Google Shape;337;p34"/>
          <p:cNvSpPr/>
          <p:nvPr/>
        </p:nvSpPr>
        <p:spPr>
          <a:xfrm>
            <a:off x="5052931" y="1792025"/>
            <a:ext cx="1839600" cy="616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8" name="Google Shape;338;p34"/>
          <p:cNvSpPr/>
          <p:nvPr/>
        </p:nvSpPr>
        <p:spPr>
          <a:xfrm>
            <a:off x="5052931" y="2472886"/>
            <a:ext cx="1839600" cy="616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9" name="Google Shape;339;p34"/>
          <p:cNvSpPr/>
          <p:nvPr/>
        </p:nvSpPr>
        <p:spPr>
          <a:xfrm>
            <a:off x="7018859" y="1792025"/>
            <a:ext cx="1839600" cy="616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0" name="Google Shape;340;p34"/>
          <p:cNvSpPr/>
          <p:nvPr/>
        </p:nvSpPr>
        <p:spPr>
          <a:xfrm>
            <a:off x="7018859" y="2472886"/>
            <a:ext cx="1839600" cy="616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1" name="Google Shape;341;p34"/>
          <p:cNvSpPr/>
          <p:nvPr/>
        </p:nvSpPr>
        <p:spPr>
          <a:xfrm>
            <a:off x="1121075" y="3313175"/>
            <a:ext cx="1839600" cy="616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2" name="Google Shape;342;p34"/>
          <p:cNvSpPr/>
          <p:nvPr/>
        </p:nvSpPr>
        <p:spPr>
          <a:xfrm>
            <a:off x="1121075" y="3994036"/>
            <a:ext cx="1839600" cy="616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3" name="Google Shape;343;p34"/>
          <p:cNvSpPr/>
          <p:nvPr/>
        </p:nvSpPr>
        <p:spPr>
          <a:xfrm>
            <a:off x="3087003" y="3313175"/>
            <a:ext cx="1839600" cy="616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4" name="Google Shape;344;p34"/>
          <p:cNvSpPr/>
          <p:nvPr/>
        </p:nvSpPr>
        <p:spPr>
          <a:xfrm>
            <a:off x="3087003" y="3994036"/>
            <a:ext cx="1839600" cy="616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5" name="Google Shape;345;p34"/>
          <p:cNvSpPr/>
          <p:nvPr/>
        </p:nvSpPr>
        <p:spPr>
          <a:xfrm>
            <a:off x="5052931" y="3313175"/>
            <a:ext cx="1839600" cy="616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6" name="Google Shape;346;p34"/>
          <p:cNvSpPr/>
          <p:nvPr/>
        </p:nvSpPr>
        <p:spPr>
          <a:xfrm>
            <a:off x="5052931" y="3994036"/>
            <a:ext cx="1839600" cy="616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7" name="Google Shape;347;p34"/>
          <p:cNvSpPr/>
          <p:nvPr/>
        </p:nvSpPr>
        <p:spPr>
          <a:xfrm>
            <a:off x="7018859" y="3313175"/>
            <a:ext cx="1839600" cy="616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8" name="Google Shape;348;p34"/>
          <p:cNvSpPr/>
          <p:nvPr/>
        </p:nvSpPr>
        <p:spPr>
          <a:xfrm>
            <a:off x="7018859" y="3994036"/>
            <a:ext cx="1839600" cy="616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9" name="Google Shape;349;p34"/>
          <p:cNvSpPr txBox="1"/>
          <p:nvPr/>
        </p:nvSpPr>
        <p:spPr>
          <a:xfrm>
            <a:off x="1121075" y="4788775"/>
            <a:ext cx="1839600" cy="20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000">
                <a:solidFill>
                  <a:srgbClr val="39BCBD"/>
                </a:solidFill>
                <a:latin typeface="Poppins"/>
                <a:ea typeface="Poppins"/>
                <a:cs typeface="Poppins"/>
                <a:sym typeface="Poppins"/>
              </a:rPr>
              <a:t>PARTIE PRENANTE 1</a:t>
            </a:r>
            <a:endParaRPr sz="1000">
              <a:solidFill>
                <a:srgbClr val="39BCBD"/>
              </a:solidFill>
              <a:latin typeface="Poppins"/>
              <a:ea typeface="Poppins"/>
              <a:cs typeface="Poppins"/>
              <a:sym typeface="Poppins"/>
            </a:endParaRPr>
          </a:p>
        </p:txBody>
      </p:sp>
      <p:sp>
        <p:nvSpPr>
          <p:cNvPr id="350" name="Google Shape;350;p34"/>
          <p:cNvSpPr txBox="1"/>
          <p:nvPr/>
        </p:nvSpPr>
        <p:spPr>
          <a:xfrm>
            <a:off x="3087000" y="4788775"/>
            <a:ext cx="1839600" cy="20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000">
                <a:solidFill>
                  <a:srgbClr val="39BCBD"/>
                </a:solidFill>
                <a:latin typeface="Poppins"/>
                <a:ea typeface="Poppins"/>
                <a:cs typeface="Poppins"/>
                <a:sym typeface="Poppins"/>
              </a:rPr>
              <a:t>PARTIE PRENANTE 2</a:t>
            </a:r>
            <a:endParaRPr sz="1000">
              <a:solidFill>
                <a:srgbClr val="39BCBD"/>
              </a:solidFill>
              <a:latin typeface="Poppins"/>
              <a:ea typeface="Poppins"/>
              <a:cs typeface="Poppins"/>
              <a:sym typeface="Poppins"/>
            </a:endParaRPr>
          </a:p>
        </p:txBody>
      </p:sp>
      <p:sp>
        <p:nvSpPr>
          <p:cNvPr id="351" name="Google Shape;351;p34"/>
          <p:cNvSpPr txBox="1"/>
          <p:nvPr/>
        </p:nvSpPr>
        <p:spPr>
          <a:xfrm>
            <a:off x="5052925" y="4788775"/>
            <a:ext cx="1839600" cy="20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000">
                <a:solidFill>
                  <a:srgbClr val="39BCBD"/>
                </a:solidFill>
                <a:latin typeface="Poppins"/>
                <a:ea typeface="Poppins"/>
                <a:cs typeface="Poppins"/>
                <a:sym typeface="Poppins"/>
              </a:rPr>
              <a:t>PARTIE PRENANTE 3</a:t>
            </a:r>
            <a:endParaRPr sz="1000">
              <a:solidFill>
                <a:srgbClr val="39BCBD"/>
              </a:solidFill>
              <a:latin typeface="Poppins"/>
              <a:ea typeface="Poppins"/>
              <a:cs typeface="Poppins"/>
              <a:sym typeface="Poppins"/>
            </a:endParaRPr>
          </a:p>
        </p:txBody>
      </p:sp>
      <p:sp>
        <p:nvSpPr>
          <p:cNvPr id="352" name="Google Shape;352;p34"/>
          <p:cNvSpPr txBox="1"/>
          <p:nvPr/>
        </p:nvSpPr>
        <p:spPr>
          <a:xfrm>
            <a:off x="7018850" y="4788775"/>
            <a:ext cx="1839600" cy="20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000">
                <a:solidFill>
                  <a:srgbClr val="39BCBD"/>
                </a:solidFill>
                <a:latin typeface="Poppins"/>
                <a:ea typeface="Poppins"/>
                <a:cs typeface="Poppins"/>
                <a:sym typeface="Poppins"/>
              </a:rPr>
              <a:t>PARTIE PRENANTE 4</a:t>
            </a:r>
            <a:endParaRPr sz="1000">
              <a:solidFill>
                <a:srgbClr val="39BCBD"/>
              </a:solidFill>
              <a:latin typeface="Poppins"/>
              <a:ea typeface="Poppins"/>
              <a:cs typeface="Poppins"/>
              <a:sym typeface="Poppins"/>
            </a:endParaRPr>
          </a:p>
        </p:txBody>
      </p:sp>
      <p:sp>
        <p:nvSpPr>
          <p:cNvPr id="353" name="Google Shape;353;p34"/>
          <p:cNvSpPr/>
          <p:nvPr/>
        </p:nvSpPr>
        <p:spPr>
          <a:xfrm>
            <a:off x="1936250" y="4535650"/>
            <a:ext cx="198600" cy="253200"/>
          </a:xfrm>
          <a:prstGeom prst="upArrow">
            <a:avLst>
              <a:gd fmla="val 50000" name="adj1"/>
              <a:gd fmla="val 50000" name="adj2"/>
            </a:avLst>
          </a:prstGeom>
          <a:solidFill>
            <a:srgbClr val="39BCB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4" name="Google Shape;354;p34"/>
          <p:cNvSpPr/>
          <p:nvPr/>
        </p:nvSpPr>
        <p:spPr>
          <a:xfrm>
            <a:off x="3907500" y="4535650"/>
            <a:ext cx="198600" cy="253200"/>
          </a:xfrm>
          <a:prstGeom prst="upArrow">
            <a:avLst>
              <a:gd fmla="val 50000" name="adj1"/>
              <a:gd fmla="val 50000" name="adj2"/>
            </a:avLst>
          </a:prstGeom>
          <a:solidFill>
            <a:srgbClr val="39BCB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5" name="Google Shape;355;p34"/>
          <p:cNvSpPr/>
          <p:nvPr/>
        </p:nvSpPr>
        <p:spPr>
          <a:xfrm>
            <a:off x="5873425" y="4535650"/>
            <a:ext cx="198600" cy="253200"/>
          </a:xfrm>
          <a:prstGeom prst="upArrow">
            <a:avLst>
              <a:gd fmla="val 50000" name="adj1"/>
              <a:gd fmla="val 50000" name="adj2"/>
            </a:avLst>
          </a:prstGeom>
          <a:solidFill>
            <a:srgbClr val="39BCB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6" name="Google Shape;356;p34"/>
          <p:cNvSpPr/>
          <p:nvPr/>
        </p:nvSpPr>
        <p:spPr>
          <a:xfrm>
            <a:off x="7839350" y="4535650"/>
            <a:ext cx="198600" cy="253200"/>
          </a:xfrm>
          <a:prstGeom prst="upArrow">
            <a:avLst>
              <a:gd fmla="val 50000" name="adj1"/>
              <a:gd fmla="val 50000" name="adj2"/>
            </a:avLst>
          </a:prstGeom>
          <a:solidFill>
            <a:srgbClr val="39BCB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357" name="Google Shape;357;p34"/>
          <p:cNvGrpSpPr/>
          <p:nvPr/>
        </p:nvGrpSpPr>
        <p:grpSpPr>
          <a:xfrm>
            <a:off x="8759321" y="-24360"/>
            <a:ext cx="409359" cy="408719"/>
            <a:chOff x="8759321" y="-24360"/>
            <a:chExt cx="409359" cy="408719"/>
          </a:xfrm>
        </p:grpSpPr>
        <p:sp>
          <p:nvSpPr>
            <p:cNvPr id="358" name="Google Shape;358;p34"/>
            <p:cNvSpPr/>
            <p:nvPr/>
          </p:nvSpPr>
          <p:spPr>
            <a:xfrm>
              <a:off x="8835600" y="51600"/>
              <a:ext cx="256800" cy="256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59" name="Google Shape;359;p34"/>
            <p:cNvPicPr preferRelativeResize="0"/>
            <p:nvPr/>
          </p:nvPicPr>
          <p:blipFill>
            <a:blip r:embed="rId3">
              <a:alphaModFix/>
            </a:blip>
            <a:stretch>
              <a:fillRect/>
            </a:stretch>
          </p:blipFill>
          <p:spPr>
            <a:xfrm rot="876540">
              <a:off x="8796121" y="12571"/>
              <a:ext cx="335759" cy="334859"/>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id="364" name="Google Shape;364;p35"/>
          <p:cNvPicPr preferRelativeResize="0"/>
          <p:nvPr/>
        </p:nvPicPr>
        <p:blipFill>
          <a:blip r:embed="rId4">
            <a:alphaModFix/>
          </a:blip>
          <a:stretch>
            <a:fillRect/>
          </a:stretch>
        </p:blipFill>
        <p:spPr>
          <a:xfrm>
            <a:off x="406176" y="76200"/>
            <a:ext cx="8367315" cy="5050325"/>
          </a:xfrm>
          <a:prstGeom prst="rect">
            <a:avLst/>
          </a:prstGeom>
          <a:noFill/>
          <a:ln>
            <a:noFill/>
          </a:ln>
        </p:spPr>
      </p:pic>
      <p:sp>
        <p:nvSpPr>
          <p:cNvPr id="365" name="Google Shape;365;p35"/>
          <p:cNvSpPr txBox="1"/>
          <p:nvPr/>
        </p:nvSpPr>
        <p:spPr>
          <a:xfrm>
            <a:off x="1308550" y="-89275"/>
            <a:ext cx="7639200" cy="54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1200">
                <a:solidFill>
                  <a:schemeClr val="dk1"/>
                </a:solidFill>
                <a:latin typeface="Poppins"/>
                <a:ea typeface="Poppins"/>
                <a:cs typeface="Poppins"/>
                <a:sym typeface="Poppins"/>
              </a:rPr>
              <a:t>ACTIVITÉ D’ACCOMPAGNEMENT : Approfondir le portage de l’inclusion numérique</a:t>
            </a:r>
            <a:endParaRPr b="1" sz="1200">
              <a:solidFill>
                <a:schemeClr val="dk1"/>
              </a:solidFill>
              <a:latin typeface="Poppins"/>
              <a:ea typeface="Poppins"/>
              <a:cs typeface="Poppins"/>
              <a:sym typeface="Poppins"/>
            </a:endParaRPr>
          </a:p>
        </p:txBody>
      </p:sp>
      <p:sp>
        <p:nvSpPr>
          <p:cNvPr id="366" name="Google Shape;366;p35"/>
          <p:cNvSpPr txBox="1"/>
          <p:nvPr/>
        </p:nvSpPr>
        <p:spPr>
          <a:xfrm>
            <a:off x="1820800" y="4634375"/>
            <a:ext cx="1436400" cy="4269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100">
                <a:solidFill>
                  <a:schemeClr val="dk1"/>
                </a:solidFill>
                <a:highlight>
                  <a:schemeClr val="lt1"/>
                </a:highlight>
                <a:latin typeface="Poppins"/>
                <a:ea typeface="Poppins"/>
                <a:cs typeface="Poppins"/>
                <a:sym typeface="Poppins"/>
              </a:rPr>
              <a:t>Collectivités territoriales </a:t>
            </a:r>
            <a:endParaRPr b="1" sz="1100">
              <a:solidFill>
                <a:schemeClr val="dk1"/>
              </a:solidFill>
              <a:highlight>
                <a:schemeClr val="lt1"/>
              </a:highlight>
              <a:latin typeface="Poppins"/>
              <a:ea typeface="Poppins"/>
              <a:cs typeface="Poppins"/>
              <a:sym typeface="Poppins"/>
            </a:endParaRPr>
          </a:p>
        </p:txBody>
      </p:sp>
      <p:sp>
        <p:nvSpPr>
          <p:cNvPr id="367" name="Google Shape;367;p35"/>
          <p:cNvSpPr txBox="1"/>
          <p:nvPr/>
        </p:nvSpPr>
        <p:spPr>
          <a:xfrm>
            <a:off x="5128200" y="4654625"/>
            <a:ext cx="1360800" cy="4269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200">
                <a:solidFill>
                  <a:schemeClr val="dk1"/>
                </a:solidFill>
                <a:highlight>
                  <a:schemeClr val="lt1"/>
                </a:highlight>
                <a:latin typeface="Poppins"/>
                <a:ea typeface="Poppins"/>
                <a:cs typeface="Poppins"/>
                <a:sym typeface="Poppins"/>
              </a:rPr>
              <a:t>Prescripteurs</a:t>
            </a:r>
            <a:endParaRPr b="1" sz="1200">
              <a:solidFill>
                <a:schemeClr val="dk1"/>
              </a:solidFill>
              <a:highlight>
                <a:schemeClr val="lt1"/>
              </a:highlight>
              <a:latin typeface="Poppins"/>
              <a:ea typeface="Poppins"/>
              <a:cs typeface="Poppins"/>
              <a:sym typeface="Poppins"/>
            </a:endParaRPr>
          </a:p>
        </p:txBody>
      </p:sp>
      <p:sp>
        <p:nvSpPr>
          <p:cNvPr id="368" name="Google Shape;368;p35"/>
          <p:cNvSpPr txBox="1"/>
          <p:nvPr/>
        </p:nvSpPr>
        <p:spPr>
          <a:xfrm>
            <a:off x="6787450" y="4629725"/>
            <a:ext cx="1360800" cy="4821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200">
                <a:solidFill>
                  <a:schemeClr val="dk1"/>
                </a:solidFill>
                <a:latin typeface="Poppins"/>
                <a:ea typeface="Poppins"/>
                <a:cs typeface="Poppins"/>
                <a:sym typeface="Poppins"/>
              </a:rPr>
              <a:t>Relais locaux</a:t>
            </a:r>
            <a:endParaRPr b="1" sz="1200">
              <a:solidFill>
                <a:schemeClr val="dk1"/>
              </a:solidFill>
              <a:latin typeface="Poppins"/>
              <a:ea typeface="Poppins"/>
              <a:cs typeface="Poppins"/>
              <a:sym typeface="Poppins"/>
            </a:endParaRPr>
          </a:p>
        </p:txBody>
      </p:sp>
      <p:sp>
        <p:nvSpPr>
          <p:cNvPr id="369" name="Google Shape;369;p35"/>
          <p:cNvSpPr txBox="1"/>
          <p:nvPr/>
        </p:nvSpPr>
        <p:spPr>
          <a:xfrm>
            <a:off x="3482625" y="4641575"/>
            <a:ext cx="1436400" cy="4269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200">
                <a:solidFill>
                  <a:srgbClr val="FF0000"/>
                </a:solidFill>
                <a:latin typeface="Poppins"/>
                <a:ea typeface="Poppins"/>
                <a:cs typeface="Poppins"/>
                <a:sym typeface="Poppins"/>
              </a:rPr>
              <a:t>Financeurs</a:t>
            </a:r>
            <a:endParaRPr b="1" sz="1200">
              <a:solidFill>
                <a:srgbClr val="FF0000"/>
              </a:solidFill>
              <a:latin typeface="Poppins"/>
              <a:ea typeface="Poppins"/>
              <a:cs typeface="Poppins"/>
              <a:sym typeface="Poppins"/>
            </a:endParaRPr>
          </a:p>
        </p:txBody>
      </p:sp>
      <p:sp>
        <p:nvSpPr>
          <p:cNvPr id="370" name="Google Shape;370;p35"/>
          <p:cNvSpPr/>
          <p:nvPr/>
        </p:nvSpPr>
        <p:spPr>
          <a:xfrm>
            <a:off x="1843325" y="3267375"/>
            <a:ext cx="1360800" cy="29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solidFill>
                  <a:schemeClr val="dk1"/>
                </a:solidFill>
                <a:latin typeface="Poppins"/>
                <a:ea typeface="Poppins"/>
                <a:cs typeface="Poppins"/>
                <a:sym typeface="Poppins"/>
              </a:rPr>
              <a:t>Connaissance des enjeux de l’IN</a:t>
            </a:r>
            <a:endParaRPr sz="900">
              <a:solidFill>
                <a:schemeClr val="dk1"/>
              </a:solidFill>
              <a:latin typeface="Poppins"/>
              <a:ea typeface="Poppins"/>
              <a:cs typeface="Poppins"/>
              <a:sym typeface="Poppins"/>
            </a:endParaRPr>
          </a:p>
        </p:txBody>
      </p:sp>
      <p:sp>
        <p:nvSpPr>
          <p:cNvPr id="371" name="Google Shape;371;p35"/>
          <p:cNvSpPr/>
          <p:nvPr/>
        </p:nvSpPr>
        <p:spPr>
          <a:xfrm>
            <a:off x="1873450" y="4092075"/>
            <a:ext cx="1307700" cy="29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solidFill>
                  <a:schemeClr val="dk1"/>
                </a:solidFill>
                <a:latin typeface="Poppins"/>
                <a:ea typeface="Poppins"/>
                <a:cs typeface="Poppins"/>
                <a:sym typeface="Poppins"/>
              </a:rPr>
              <a:t>Connaissance de l’écosystème local</a:t>
            </a:r>
            <a:endParaRPr sz="900">
              <a:solidFill>
                <a:schemeClr val="dk1"/>
              </a:solidFill>
              <a:latin typeface="Poppins"/>
              <a:ea typeface="Poppins"/>
              <a:cs typeface="Poppins"/>
              <a:sym typeface="Poppins"/>
            </a:endParaRPr>
          </a:p>
        </p:txBody>
      </p:sp>
      <p:sp>
        <p:nvSpPr>
          <p:cNvPr id="372" name="Google Shape;372;p35"/>
          <p:cNvSpPr/>
          <p:nvPr/>
        </p:nvSpPr>
        <p:spPr>
          <a:xfrm>
            <a:off x="1843300" y="1801700"/>
            <a:ext cx="1360800" cy="67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solidFill>
                  <a:schemeClr val="dk1"/>
                </a:solidFill>
                <a:latin typeface="Poppins"/>
                <a:ea typeface="Poppins"/>
                <a:cs typeface="Poppins"/>
                <a:sym typeface="Poppins"/>
              </a:rPr>
              <a:t>Avoir des données territoriales récurrentes (quali et quanti)</a:t>
            </a:r>
            <a:endParaRPr sz="900">
              <a:solidFill>
                <a:schemeClr val="dk1"/>
              </a:solidFill>
              <a:latin typeface="Poppins"/>
              <a:ea typeface="Poppins"/>
              <a:cs typeface="Poppins"/>
              <a:sym typeface="Poppins"/>
            </a:endParaRPr>
          </a:p>
        </p:txBody>
      </p:sp>
      <p:sp>
        <p:nvSpPr>
          <p:cNvPr id="373" name="Google Shape;373;p35"/>
          <p:cNvSpPr/>
          <p:nvPr/>
        </p:nvSpPr>
        <p:spPr>
          <a:xfrm>
            <a:off x="1843300" y="1007900"/>
            <a:ext cx="1360800" cy="67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solidFill>
                  <a:schemeClr val="dk1"/>
                </a:solidFill>
                <a:latin typeface="Poppins"/>
                <a:ea typeface="Poppins"/>
                <a:cs typeface="Poppins"/>
                <a:sym typeface="Poppins"/>
              </a:rPr>
              <a:t>Piloter le maillage territorial et les dynamiques à l’œuvre</a:t>
            </a:r>
            <a:endParaRPr sz="900">
              <a:solidFill>
                <a:schemeClr val="dk1"/>
              </a:solidFill>
              <a:latin typeface="Poppins"/>
              <a:ea typeface="Poppins"/>
              <a:cs typeface="Poppins"/>
              <a:sym typeface="Poppins"/>
            </a:endParaRPr>
          </a:p>
        </p:txBody>
      </p:sp>
      <p:sp>
        <p:nvSpPr>
          <p:cNvPr id="374" name="Google Shape;374;p35"/>
          <p:cNvSpPr/>
          <p:nvPr/>
        </p:nvSpPr>
        <p:spPr>
          <a:xfrm>
            <a:off x="3482625" y="283800"/>
            <a:ext cx="1360800" cy="77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solidFill>
                  <a:srgbClr val="FF0000"/>
                </a:solidFill>
                <a:latin typeface="Poppins"/>
                <a:ea typeface="Poppins"/>
                <a:cs typeface="Poppins"/>
                <a:sym typeface="Poppins"/>
              </a:rPr>
              <a:t>réaliser une </a:t>
            </a:r>
            <a:r>
              <a:rPr lang="fr" sz="900">
                <a:solidFill>
                  <a:srgbClr val="FF0000"/>
                </a:solidFill>
                <a:latin typeface="Poppins"/>
                <a:ea typeface="Poppins"/>
                <a:cs typeface="Poppins"/>
                <a:sym typeface="Poppins"/>
              </a:rPr>
              <a:t>Mesure d’impact : livrable d’évaluation quanti et quali</a:t>
            </a:r>
            <a:endParaRPr sz="900">
              <a:solidFill>
                <a:srgbClr val="FF0000"/>
              </a:solidFill>
              <a:latin typeface="Poppins"/>
              <a:ea typeface="Poppins"/>
              <a:cs typeface="Poppins"/>
              <a:sym typeface="Poppins"/>
            </a:endParaRPr>
          </a:p>
        </p:txBody>
      </p:sp>
      <p:sp>
        <p:nvSpPr>
          <p:cNvPr id="375" name="Google Shape;375;p35"/>
          <p:cNvSpPr/>
          <p:nvPr/>
        </p:nvSpPr>
        <p:spPr>
          <a:xfrm>
            <a:off x="5079000" y="494825"/>
            <a:ext cx="1506300" cy="110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solidFill>
                  <a:schemeClr val="dk1"/>
                </a:solidFill>
                <a:latin typeface="Poppins"/>
                <a:ea typeface="Poppins"/>
                <a:cs typeface="Poppins"/>
                <a:sym typeface="Poppins"/>
              </a:rPr>
              <a:t>Optimiser</a:t>
            </a:r>
            <a:r>
              <a:rPr lang="fr" sz="900">
                <a:solidFill>
                  <a:schemeClr val="dk1"/>
                </a:solidFill>
                <a:latin typeface="Poppins"/>
                <a:ea typeface="Poppins"/>
                <a:cs typeface="Poppins"/>
                <a:sym typeface="Poppins"/>
              </a:rPr>
              <a:t> le parcours usager par une prescription adaptée et cohérente en fonction du besoin</a:t>
            </a:r>
            <a:endParaRPr sz="900">
              <a:solidFill>
                <a:schemeClr val="dk1"/>
              </a:solidFill>
              <a:latin typeface="Poppins"/>
              <a:ea typeface="Poppins"/>
              <a:cs typeface="Poppins"/>
              <a:sym typeface="Poppins"/>
            </a:endParaRPr>
          </a:p>
        </p:txBody>
      </p:sp>
      <p:sp>
        <p:nvSpPr>
          <p:cNvPr id="376" name="Google Shape;376;p35"/>
          <p:cNvSpPr/>
          <p:nvPr/>
        </p:nvSpPr>
        <p:spPr>
          <a:xfrm>
            <a:off x="6694350" y="377525"/>
            <a:ext cx="1506300" cy="54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solidFill>
                  <a:schemeClr val="dk1"/>
                </a:solidFill>
                <a:latin typeface="Poppins"/>
                <a:ea typeface="Poppins"/>
                <a:cs typeface="Poppins"/>
                <a:sym typeface="Poppins"/>
              </a:rPr>
              <a:t>Relais l’offre de service du hub et l’adapter en fonction des spécificités locales - </a:t>
            </a:r>
            <a:endParaRPr sz="900">
              <a:solidFill>
                <a:schemeClr val="dk1"/>
              </a:solidFill>
              <a:latin typeface="Poppins"/>
              <a:ea typeface="Poppins"/>
              <a:cs typeface="Poppins"/>
              <a:sym typeface="Poppins"/>
            </a:endParaRPr>
          </a:p>
        </p:txBody>
      </p:sp>
      <p:sp>
        <p:nvSpPr>
          <p:cNvPr id="377" name="Google Shape;377;p35"/>
          <p:cNvSpPr/>
          <p:nvPr/>
        </p:nvSpPr>
        <p:spPr>
          <a:xfrm>
            <a:off x="6961150" y="2227968"/>
            <a:ext cx="1013400" cy="95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solidFill>
                  <a:schemeClr val="dk1"/>
                </a:solidFill>
                <a:latin typeface="Poppins"/>
                <a:ea typeface="Poppins"/>
                <a:cs typeface="Poppins"/>
                <a:sym typeface="Poppins"/>
              </a:rPr>
              <a:t>Créer une coordination territoriale </a:t>
            </a:r>
            <a:endParaRPr sz="900">
              <a:solidFill>
                <a:schemeClr val="dk1"/>
              </a:solidFill>
              <a:latin typeface="Poppins"/>
              <a:ea typeface="Poppins"/>
              <a:cs typeface="Poppins"/>
              <a:sym typeface="Poppins"/>
            </a:endParaRPr>
          </a:p>
        </p:txBody>
      </p:sp>
      <p:sp>
        <p:nvSpPr>
          <p:cNvPr id="378" name="Google Shape;378;p35"/>
          <p:cNvSpPr/>
          <p:nvPr/>
        </p:nvSpPr>
        <p:spPr>
          <a:xfrm>
            <a:off x="6758050" y="3267375"/>
            <a:ext cx="1360800" cy="67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solidFill>
                  <a:schemeClr val="dk1"/>
                </a:solidFill>
                <a:latin typeface="Poppins"/>
                <a:ea typeface="Poppins"/>
                <a:cs typeface="Poppins"/>
                <a:sym typeface="Poppins"/>
              </a:rPr>
              <a:t>Identifier les acteurs à impliquer ou à mettre en relation</a:t>
            </a:r>
            <a:endParaRPr sz="900">
              <a:solidFill>
                <a:schemeClr val="dk1"/>
              </a:solidFill>
              <a:latin typeface="Poppins"/>
              <a:ea typeface="Poppins"/>
              <a:cs typeface="Poppins"/>
              <a:sym typeface="Poppins"/>
            </a:endParaRPr>
          </a:p>
        </p:txBody>
      </p:sp>
      <p:sp>
        <p:nvSpPr>
          <p:cNvPr id="379" name="Google Shape;379;p35"/>
          <p:cNvSpPr/>
          <p:nvPr/>
        </p:nvSpPr>
        <p:spPr>
          <a:xfrm>
            <a:off x="1795325" y="336025"/>
            <a:ext cx="1436400" cy="67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solidFill>
                  <a:schemeClr val="dk1"/>
                </a:solidFill>
                <a:latin typeface="Poppins"/>
                <a:ea typeface="Poppins"/>
                <a:cs typeface="Poppins"/>
                <a:sym typeface="Poppins"/>
              </a:rPr>
              <a:t>Piloter les politiques publiques en lien avec les besoins des territoires</a:t>
            </a:r>
            <a:endParaRPr sz="900">
              <a:solidFill>
                <a:schemeClr val="dk1"/>
              </a:solidFill>
              <a:latin typeface="Poppins"/>
              <a:ea typeface="Poppins"/>
              <a:cs typeface="Poppins"/>
              <a:sym typeface="Poppins"/>
            </a:endParaRPr>
          </a:p>
        </p:txBody>
      </p:sp>
      <p:sp>
        <p:nvSpPr>
          <p:cNvPr id="380" name="Google Shape;380;p35"/>
          <p:cNvSpPr/>
          <p:nvPr/>
        </p:nvSpPr>
        <p:spPr>
          <a:xfrm>
            <a:off x="3482613" y="3332850"/>
            <a:ext cx="1216500" cy="36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solidFill>
                  <a:srgbClr val="FF0000"/>
                </a:solidFill>
                <a:latin typeface="Poppins"/>
                <a:ea typeface="Poppins"/>
                <a:cs typeface="Poppins"/>
                <a:sym typeface="Poppins"/>
              </a:rPr>
              <a:t>Proposer des actions à financer</a:t>
            </a:r>
            <a:endParaRPr sz="900">
              <a:solidFill>
                <a:srgbClr val="FF0000"/>
              </a:solidFill>
              <a:latin typeface="Poppins"/>
              <a:ea typeface="Poppins"/>
              <a:cs typeface="Poppins"/>
              <a:sym typeface="Poppins"/>
            </a:endParaRPr>
          </a:p>
        </p:txBody>
      </p:sp>
      <p:sp>
        <p:nvSpPr>
          <p:cNvPr id="381" name="Google Shape;381;p35"/>
          <p:cNvSpPr/>
          <p:nvPr/>
        </p:nvSpPr>
        <p:spPr>
          <a:xfrm>
            <a:off x="3482629" y="1749050"/>
            <a:ext cx="1360800" cy="77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solidFill>
                  <a:srgbClr val="FF0000"/>
                </a:solidFill>
                <a:latin typeface="Poppins"/>
                <a:ea typeface="Poppins"/>
                <a:cs typeface="Poppins"/>
                <a:sym typeface="Poppins"/>
              </a:rPr>
              <a:t>Points d’avancement du projet régulier</a:t>
            </a:r>
            <a:endParaRPr sz="900">
              <a:solidFill>
                <a:srgbClr val="FF0000"/>
              </a:solidFill>
              <a:latin typeface="Poppins"/>
              <a:ea typeface="Poppins"/>
              <a:cs typeface="Poppins"/>
              <a:sym typeface="Poppins"/>
            </a:endParaRPr>
          </a:p>
        </p:txBody>
      </p:sp>
      <p:sp>
        <p:nvSpPr>
          <p:cNvPr id="382" name="Google Shape;382;p35"/>
          <p:cNvSpPr/>
          <p:nvPr/>
        </p:nvSpPr>
        <p:spPr>
          <a:xfrm>
            <a:off x="3482613" y="3958263"/>
            <a:ext cx="1216500" cy="42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solidFill>
                  <a:srgbClr val="FF0000"/>
                </a:solidFill>
                <a:latin typeface="Poppins"/>
                <a:ea typeface="Poppins"/>
                <a:cs typeface="Poppins"/>
                <a:sym typeface="Poppins"/>
              </a:rPr>
              <a:t>Répondre à des AAP, AMI, Marché</a:t>
            </a:r>
            <a:endParaRPr sz="900">
              <a:solidFill>
                <a:srgbClr val="FF0000"/>
              </a:solidFill>
              <a:latin typeface="Poppins"/>
              <a:ea typeface="Poppins"/>
              <a:cs typeface="Poppins"/>
              <a:sym typeface="Poppins"/>
            </a:endParaRPr>
          </a:p>
        </p:txBody>
      </p:sp>
      <p:sp>
        <p:nvSpPr>
          <p:cNvPr id="383" name="Google Shape;383;p35"/>
          <p:cNvSpPr/>
          <p:nvPr/>
        </p:nvSpPr>
        <p:spPr>
          <a:xfrm>
            <a:off x="5121950" y="1896050"/>
            <a:ext cx="1360800" cy="48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solidFill>
                  <a:schemeClr val="dk1"/>
                </a:solidFill>
                <a:latin typeface="Poppins"/>
                <a:ea typeface="Poppins"/>
                <a:cs typeface="Poppins"/>
                <a:sym typeface="Poppins"/>
              </a:rPr>
              <a:t>Orientation des publics vers les acteurs adaptés</a:t>
            </a:r>
            <a:endParaRPr sz="900">
              <a:solidFill>
                <a:schemeClr val="dk1"/>
              </a:solidFill>
              <a:latin typeface="Poppins"/>
              <a:ea typeface="Poppins"/>
              <a:cs typeface="Poppins"/>
              <a:sym typeface="Poppins"/>
            </a:endParaRPr>
          </a:p>
        </p:txBody>
      </p:sp>
      <p:sp>
        <p:nvSpPr>
          <p:cNvPr id="384" name="Google Shape;384;p35"/>
          <p:cNvSpPr/>
          <p:nvPr/>
        </p:nvSpPr>
        <p:spPr>
          <a:xfrm>
            <a:off x="5175050" y="3302950"/>
            <a:ext cx="1307700" cy="42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solidFill>
                  <a:schemeClr val="dk1"/>
                </a:solidFill>
                <a:latin typeface="Poppins"/>
                <a:ea typeface="Poppins"/>
                <a:cs typeface="Poppins"/>
                <a:sym typeface="Poppins"/>
              </a:rPr>
              <a:t>Interconnaissance des acteurs et dispositifs</a:t>
            </a:r>
            <a:endParaRPr sz="900">
              <a:solidFill>
                <a:schemeClr val="dk1"/>
              </a:solidFill>
              <a:latin typeface="Poppins"/>
              <a:ea typeface="Poppins"/>
              <a:cs typeface="Poppins"/>
              <a:sym typeface="Poppins"/>
            </a:endParaRPr>
          </a:p>
        </p:txBody>
      </p:sp>
      <p:sp>
        <p:nvSpPr>
          <p:cNvPr id="385" name="Google Shape;385;p35"/>
          <p:cNvSpPr/>
          <p:nvPr/>
        </p:nvSpPr>
        <p:spPr>
          <a:xfrm>
            <a:off x="1843300" y="3702500"/>
            <a:ext cx="1307700" cy="29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solidFill>
                  <a:schemeClr val="dk1"/>
                </a:solidFill>
                <a:latin typeface="Poppins"/>
                <a:ea typeface="Poppins"/>
                <a:cs typeface="Poppins"/>
                <a:sym typeface="Poppins"/>
              </a:rPr>
              <a:t>Savoir quelles initiatives soutenir</a:t>
            </a:r>
            <a:endParaRPr sz="900">
              <a:solidFill>
                <a:schemeClr val="dk1"/>
              </a:solidFill>
              <a:latin typeface="Poppins"/>
              <a:ea typeface="Poppins"/>
              <a:cs typeface="Poppins"/>
              <a:sym typeface="Poppins"/>
            </a:endParaRPr>
          </a:p>
        </p:txBody>
      </p:sp>
      <p:sp>
        <p:nvSpPr>
          <p:cNvPr id="386" name="Google Shape;386;p35"/>
          <p:cNvSpPr/>
          <p:nvPr/>
        </p:nvSpPr>
        <p:spPr>
          <a:xfrm>
            <a:off x="6694350" y="1005450"/>
            <a:ext cx="1506300" cy="67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900">
                <a:solidFill>
                  <a:schemeClr val="dk1"/>
                </a:solidFill>
                <a:latin typeface="Poppins"/>
                <a:ea typeface="Poppins"/>
                <a:cs typeface="Poppins"/>
                <a:sym typeface="Poppins"/>
              </a:rPr>
              <a:t>Piloter les remontées des besoins et des offres de services réalisées en local</a:t>
            </a:r>
            <a:endParaRPr sz="900">
              <a:solidFill>
                <a:schemeClr val="dk1"/>
              </a:solidFill>
              <a:latin typeface="Poppins"/>
              <a:ea typeface="Poppins"/>
              <a:cs typeface="Poppins"/>
              <a:sym typeface="Poppi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36"/>
          <p:cNvSpPr/>
          <p:nvPr/>
        </p:nvSpPr>
        <p:spPr>
          <a:xfrm>
            <a:off x="83700" y="75300"/>
            <a:ext cx="8976600" cy="4992900"/>
          </a:xfrm>
          <a:prstGeom prst="rect">
            <a:avLst/>
          </a:prstGeom>
          <a:noFill/>
          <a:ln cap="flat" cmpd="sng" w="19050">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2" name="Google Shape;392;p36"/>
          <p:cNvSpPr txBox="1"/>
          <p:nvPr/>
        </p:nvSpPr>
        <p:spPr>
          <a:xfrm>
            <a:off x="159900" y="75300"/>
            <a:ext cx="5625600" cy="76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3200">
                <a:solidFill>
                  <a:srgbClr val="29235C"/>
                </a:solidFill>
                <a:latin typeface="Poppins Black"/>
                <a:ea typeface="Poppins Black"/>
                <a:cs typeface="Poppins Black"/>
                <a:sym typeface="Poppins Black"/>
              </a:rPr>
              <a:t>I</a:t>
            </a:r>
            <a:r>
              <a:rPr lang="fr" sz="3200">
                <a:solidFill>
                  <a:srgbClr val="29235C"/>
                </a:solidFill>
                <a:latin typeface="Poppins Black"/>
                <a:ea typeface="Poppins Black"/>
                <a:cs typeface="Poppins Black"/>
                <a:sym typeface="Poppins Black"/>
              </a:rPr>
              <a:t>MPACT MAPPING</a:t>
            </a:r>
            <a:endParaRPr sz="3200">
              <a:solidFill>
                <a:srgbClr val="29235C"/>
              </a:solidFill>
              <a:latin typeface="Poppins Black"/>
              <a:ea typeface="Poppins Black"/>
              <a:cs typeface="Poppins Black"/>
              <a:sym typeface="Poppins Black"/>
            </a:endParaRPr>
          </a:p>
        </p:txBody>
      </p:sp>
      <p:cxnSp>
        <p:nvCxnSpPr>
          <p:cNvPr id="393" name="Google Shape;393;p36"/>
          <p:cNvCxnSpPr/>
          <p:nvPr/>
        </p:nvCxnSpPr>
        <p:spPr>
          <a:xfrm>
            <a:off x="2348375" y="889325"/>
            <a:ext cx="0" cy="3852300"/>
          </a:xfrm>
          <a:prstGeom prst="straightConnector1">
            <a:avLst/>
          </a:prstGeom>
          <a:noFill/>
          <a:ln cap="flat" cmpd="sng" w="19050">
            <a:solidFill>
              <a:srgbClr val="29235C"/>
            </a:solidFill>
            <a:prstDash val="dot"/>
            <a:round/>
            <a:headEnd len="med" w="med" type="none"/>
            <a:tailEnd len="med" w="med" type="none"/>
          </a:ln>
        </p:spPr>
      </p:cxnSp>
      <p:cxnSp>
        <p:nvCxnSpPr>
          <p:cNvPr id="394" name="Google Shape;394;p36"/>
          <p:cNvCxnSpPr/>
          <p:nvPr/>
        </p:nvCxnSpPr>
        <p:spPr>
          <a:xfrm>
            <a:off x="4592500" y="889325"/>
            <a:ext cx="0" cy="3852300"/>
          </a:xfrm>
          <a:prstGeom prst="straightConnector1">
            <a:avLst/>
          </a:prstGeom>
          <a:noFill/>
          <a:ln cap="flat" cmpd="sng" w="19050">
            <a:solidFill>
              <a:srgbClr val="29235C"/>
            </a:solidFill>
            <a:prstDash val="dot"/>
            <a:round/>
            <a:headEnd len="med" w="med" type="none"/>
            <a:tailEnd len="med" w="med" type="none"/>
          </a:ln>
        </p:spPr>
      </p:cxnSp>
      <p:cxnSp>
        <p:nvCxnSpPr>
          <p:cNvPr id="395" name="Google Shape;395;p36"/>
          <p:cNvCxnSpPr/>
          <p:nvPr/>
        </p:nvCxnSpPr>
        <p:spPr>
          <a:xfrm>
            <a:off x="6836650" y="889325"/>
            <a:ext cx="0" cy="3852300"/>
          </a:xfrm>
          <a:prstGeom prst="straightConnector1">
            <a:avLst/>
          </a:prstGeom>
          <a:noFill/>
          <a:ln cap="flat" cmpd="sng" w="19050">
            <a:solidFill>
              <a:srgbClr val="29235C"/>
            </a:solidFill>
            <a:prstDash val="dot"/>
            <a:round/>
            <a:headEnd len="med" w="med" type="none"/>
            <a:tailEnd len="med" w="med" type="none"/>
          </a:ln>
        </p:spPr>
      </p:cxnSp>
      <p:sp>
        <p:nvSpPr>
          <p:cNvPr id="396" name="Google Shape;396;p36"/>
          <p:cNvSpPr/>
          <p:nvPr/>
        </p:nvSpPr>
        <p:spPr>
          <a:xfrm>
            <a:off x="450000" y="3580097"/>
            <a:ext cx="1613700" cy="465000"/>
          </a:xfrm>
          <a:prstGeom prst="rect">
            <a:avLst/>
          </a:prstGeom>
          <a:solidFill>
            <a:srgbClr val="FFD5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7" name="Google Shape;397;p36"/>
          <p:cNvSpPr/>
          <p:nvPr/>
        </p:nvSpPr>
        <p:spPr>
          <a:xfrm>
            <a:off x="2663588" y="2883438"/>
            <a:ext cx="1613700" cy="465000"/>
          </a:xfrm>
          <a:prstGeom prst="rect">
            <a:avLst/>
          </a:prstGeom>
          <a:solidFill>
            <a:srgbClr val="39BCB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8" name="Google Shape;398;p36"/>
          <p:cNvSpPr/>
          <p:nvPr/>
        </p:nvSpPr>
        <p:spPr>
          <a:xfrm>
            <a:off x="2663588" y="3580097"/>
            <a:ext cx="1613700" cy="465000"/>
          </a:xfrm>
          <a:prstGeom prst="rect">
            <a:avLst/>
          </a:prstGeom>
          <a:solidFill>
            <a:srgbClr val="39BCBD">
              <a:alpha val="4969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9" name="Google Shape;399;p36"/>
          <p:cNvSpPr/>
          <p:nvPr/>
        </p:nvSpPr>
        <p:spPr>
          <a:xfrm>
            <a:off x="2663588" y="4276757"/>
            <a:ext cx="1613700" cy="465000"/>
          </a:xfrm>
          <a:prstGeom prst="rect">
            <a:avLst/>
          </a:prstGeom>
          <a:solidFill>
            <a:srgbClr val="39BCBD">
              <a:alpha val="4969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0" name="Google Shape;400;p36"/>
          <p:cNvSpPr/>
          <p:nvPr/>
        </p:nvSpPr>
        <p:spPr>
          <a:xfrm>
            <a:off x="4907713" y="2883438"/>
            <a:ext cx="1613700" cy="465000"/>
          </a:xfrm>
          <a:prstGeom prst="rect">
            <a:avLst/>
          </a:prstGeom>
          <a:solidFill>
            <a:srgbClr val="93C47D">
              <a:alpha val="509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1" name="Google Shape;401;p36"/>
          <p:cNvSpPr/>
          <p:nvPr/>
        </p:nvSpPr>
        <p:spPr>
          <a:xfrm>
            <a:off x="4907713" y="2229731"/>
            <a:ext cx="1613700" cy="465000"/>
          </a:xfrm>
          <a:prstGeom prst="rect">
            <a:avLst/>
          </a:prstGeom>
          <a:solidFill>
            <a:srgbClr val="93C47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2" name="Google Shape;402;p36"/>
          <p:cNvSpPr/>
          <p:nvPr/>
        </p:nvSpPr>
        <p:spPr>
          <a:xfrm>
            <a:off x="4907713" y="3537145"/>
            <a:ext cx="1613700" cy="465000"/>
          </a:xfrm>
          <a:prstGeom prst="rect">
            <a:avLst/>
          </a:prstGeom>
          <a:solidFill>
            <a:srgbClr val="93C47D">
              <a:alpha val="509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3" name="Google Shape;403;p36"/>
          <p:cNvSpPr/>
          <p:nvPr/>
        </p:nvSpPr>
        <p:spPr>
          <a:xfrm>
            <a:off x="7151875" y="2229731"/>
            <a:ext cx="1613700" cy="465000"/>
          </a:xfrm>
          <a:prstGeom prst="rect">
            <a:avLst/>
          </a:prstGeom>
          <a:solidFill>
            <a:srgbClr val="FF5563">
              <a:alpha val="4969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4" name="Google Shape;404;p36"/>
          <p:cNvSpPr/>
          <p:nvPr/>
        </p:nvSpPr>
        <p:spPr>
          <a:xfrm>
            <a:off x="7151875" y="1576025"/>
            <a:ext cx="1613700" cy="465000"/>
          </a:xfrm>
          <a:prstGeom prst="rect">
            <a:avLst/>
          </a:prstGeom>
          <a:solidFill>
            <a:srgbClr val="FF556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5" name="Google Shape;405;p36"/>
          <p:cNvSpPr/>
          <p:nvPr/>
        </p:nvSpPr>
        <p:spPr>
          <a:xfrm>
            <a:off x="7151875" y="2883438"/>
            <a:ext cx="1613700" cy="465000"/>
          </a:xfrm>
          <a:prstGeom prst="rect">
            <a:avLst/>
          </a:prstGeom>
          <a:solidFill>
            <a:srgbClr val="FF5563">
              <a:alpha val="4969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406" name="Google Shape;406;p36"/>
          <p:cNvCxnSpPr>
            <a:stCxn id="396" idx="3"/>
            <a:endCxn id="397" idx="1"/>
          </p:cNvCxnSpPr>
          <p:nvPr/>
        </p:nvCxnSpPr>
        <p:spPr>
          <a:xfrm flipH="1" rot="10800000">
            <a:off x="2063700" y="3115997"/>
            <a:ext cx="600000" cy="696600"/>
          </a:xfrm>
          <a:prstGeom prst="curvedConnector3">
            <a:avLst>
              <a:gd fmla="val 49991" name="adj1"/>
            </a:avLst>
          </a:prstGeom>
          <a:noFill/>
          <a:ln cap="flat" cmpd="sng" w="19050">
            <a:solidFill>
              <a:srgbClr val="29235C"/>
            </a:solidFill>
            <a:prstDash val="solid"/>
            <a:round/>
            <a:headEnd len="med" w="med" type="none"/>
            <a:tailEnd len="med" w="med" type="triangle"/>
          </a:ln>
        </p:spPr>
      </p:cxnSp>
      <p:cxnSp>
        <p:nvCxnSpPr>
          <p:cNvPr id="407" name="Google Shape;407;p36"/>
          <p:cNvCxnSpPr>
            <a:endCxn id="398" idx="1"/>
          </p:cNvCxnSpPr>
          <p:nvPr/>
        </p:nvCxnSpPr>
        <p:spPr>
          <a:xfrm>
            <a:off x="2063588" y="3811997"/>
            <a:ext cx="600000" cy="600"/>
          </a:xfrm>
          <a:prstGeom prst="curvedConnector3">
            <a:avLst>
              <a:gd fmla="val 50000" name="adj1"/>
            </a:avLst>
          </a:prstGeom>
          <a:noFill/>
          <a:ln cap="flat" cmpd="sng" w="19050">
            <a:solidFill>
              <a:srgbClr val="29235C"/>
            </a:solidFill>
            <a:prstDash val="solid"/>
            <a:round/>
            <a:headEnd len="med" w="med" type="none"/>
            <a:tailEnd len="med" w="med" type="triangle"/>
          </a:ln>
        </p:spPr>
      </p:cxnSp>
      <p:cxnSp>
        <p:nvCxnSpPr>
          <p:cNvPr id="408" name="Google Shape;408;p36"/>
          <p:cNvCxnSpPr>
            <a:stCxn id="396" idx="3"/>
            <a:endCxn id="399" idx="1"/>
          </p:cNvCxnSpPr>
          <p:nvPr/>
        </p:nvCxnSpPr>
        <p:spPr>
          <a:xfrm>
            <a:off x="2063700" y="3812597"/>
            <a:ext cx="600000" cy="696600"/>
          </a:xfrm>
          <a:prstGeom prst="curvedConnector3">
            <a:avLst>
              <a:gd fmla="val 49991" name="adj1"/>
            </a:avLst>
          </a:prstGeom>
          <a:noFill/>
          <a:ln cap="flat" cmpd="sng" w="19050">
            <a:solidFill>
              <a:srgbClr val="29235C"/>
            </a:solidFill>
            <a:prstDash val="solid"/>
            <a:round/>
            <a:headEnd len="med" w="med" type="none"/>
            <a:tailEnd len="med" w="med" type="triangle"/>
          </a:ln>
        </p:spPr>
      </p:cxnSp>
      <p:cxnSp>
        <p:nvCxnSpPr>
          <p:cNvPr id="409" name="Google Shape;409;p36"/>
          <p:cNvCxnSpPr/>
          <p:nvPr/>
        </p:nvCxnSpPr>
        <p:spPr>
          <a:xfrm flipH="1" rot="10800000">
            <a:off x="4292563" y="2419285"/>
            <a:ext cx="600000" cy="696600"/>
          </a:xfrm>
          <a:prstGeom prst="curvedConnector3">
            <a:avLst>
              <a:gd fmla="val 49991" name="adj1"/>
            </a:avLst>
          </a:prstGeom>
          <a:noFill/>
          <a:ln cap="flat" cmpd="sng" w="19050">
            <a:solidFill>
              <a:srgbClr val="29235C"/>
            </a:solidFill>
            <a:prstDash val="solid"/>
            <a:round/>
            <a:headEnd len="med" w="med" type="none"/>
            <a:tailEnd len="med" w="med" type="triangle"/>
          </a:ln>
        </p:spPr>
      </p:cxnSp>
      <p:cxnSp>
        <p:nvCxnSpPr>
          <p:cNvPr id="410" name="Google Shape;410;p36"/>
          <p:cNvCxnSpPr/>
          <p:nvPr/>
        </p:nvCxnSpPr>
        <p:spPr>
          <a:xfrm>
            <a:off x="4292450" y="3115258"/>
            <a:ext cx="600000" cy="600"/>
          </a:xfrm>
          <a:prstGeom prst="curvedConnector3">
            <a:avLst>
              <a:gd fmla="val 50000" name="adj1"/>
            </a:avLst>
          </a:prstGeom>
          <a:noFill/>
          <a:ln cap="flat" cmpd="sng" w="19050">
            <a:solidFill>
              <a:srgbClr val="29235C"/>
            </a:solidFill>
            <a:prstDash val="solid"/>
            <a:round/>
            <a:headEnd len="med" w="med" type="none"/>
            <a:tailEnd len="med" w="med" type="triangle"/>
          </a:ln>
        </p:spPr>
      </p:cxnSp>
      <p:cxnSp>
        <p:nvCxnSpPr>
          <p:cNvPr id="411" name="Google Shape;411;p36"/>
          <p:cNvCxnSpPr/>
          <p:nvPr/>
        </p:nvCxnSpPr>
        <p:spPr>
          <a:xfrm>
            <a:off x="4292563" y="3115885"/>
            <a:ext cx="600000" cy="696600"/>
          </a:xfrm>
          <a:prstGeom prst="curvedConnector3">
            <a:avLst>
              <a:gd fmla="val 49991" name="adj1"/>
            </a:avLst>
          </a:prstGeom>
          <a:noFill/>
          <a:ln cap="flat" cmpd="sng" w="19050">
            <a:solidFill>
              <a:srgbClr val="29235C"/>
            </a:solidFill>
            <a:prstDash val="solid"/>
            <a:round/>
            <a:headEnd len="med" w="med" type="none"/>
            <a:tailEnd len="med" w="med" type="triangle"/>
          </a:ln>
        </p:spPr>
      </p:cxnSp>
      <p:cxnSp>
        <p:nvCxnSpPr>
          <p:cNvPr id="412" name="Google Shape;412;p36"/>
          <p:cNvCxnSpPr/>
          <p:nvPr/>
        </p:nvCxnSpPr>
        <p:spPr>
          <a:xfrm flipH="1" rot="10800000">
            <a:off x="6536700" y="1765592"/>
            <a:ext cx="600000" cy="696600"/>
          </a:xfrm>
          <a:prstGeom prst="curvedConnector3">
            <a:avLst>
              <a:gd fmla="val 49991" name="adj1"/>
            </a:avLst>
          </a:prstGeom>
          <a:noFill/>
          <a:ln cap="flat" cmpd="sng" w="19050">
            <a:solidFill>
              <a:srgbClr val="29235C"/>
            </a:solidFill>
            <a:prstDash val="solid"/>
            <a:round/>
            <a:headEnd len="med" w="med" type="none"/>
            <a:tailEnd len="med" w="med" type="triangle"/>
          </a:ln>
        </p:spPr>
      </p:cxnSp>
      <p:cxnSp>
        <p:nvCxnSpPr>
          <p:cNvPr id="413" name="Google Shape;413;p36"/>
          <p:cNvCxnSpPr/>
          <p:nvPr/>
        </p:nvCxnSpPr>
        <p:spPr>
          <a:xfrm>
            <a:off x="6536588" y="2461565"/>
            <a:ext cx="600000" cy="600"/>
          </a:xfrm>
          <a:prstGeom prst="curvedConnector3">
            <a:avLst>
              <a:gd fmla="val 50000" name="adj1"/>
            </a:avLst>
          </a:prstGeom>
          <a:noFill/>
          <a:ln cap="flat" cmpd="sng" w="19050">
            <a:solidFill>
              <a:srgbClr val="29235C"/>
            </a:solidFill>
            <a:prstDash val="solid"/>
            <a:round/>
            <a:headEnd len="med" w="med" type="none"/>
            <a:tailEnd len="med" w="med" type="triangle"/>
          </a:ln>
        </p:spPr>
      </p:cxnSp>
      <p:cxnSp>
        <p:nvCxnSpPr>
          <p:cNvPr id="414" name="Google Shape;414;p36"/>
          <p:cNvCxnSpPr/>
          <p:nvPr/>
        </p:nvCxnSpPr>
        <p:spPr>
          <a:xfrm>
            <a:off x="6536700" y="2462192"/>
            <a:ext cx="600000" cy="696600"/>
          </a:xfrm>
          <a:prstGeom prst="curvedConnector3">
            <a:avLst>
              <a:gd fmla="val 49991" name="adj1"/>
            </a:avLst>
          </a:prstGeom>
          <a:noFill/>
          <a:ln cap="flat" cmpd="sng" w="19050">
            <a:solidFill>
              <a:srgbClr val="29235C"/>
            </a:solidFill>
            <a:prstDash val="solid"/>
            <a:round/>
            <a:headEnd len="med" w="med" type="none"/>
            <a:tailEnd len="med" w="med" type="triangle"/>
          </a:ln>
        </p:spPr>
      </p:cxnSp>
      <p:sp>
        <p:nvSpPr>
          <p:cNvPr id="415" name="Google Shape;415;p36"/>
          <p:cNvSpPr txBox="1"/>
          <p:nvPr/>
        </p:nvSpPr>
        <p:spPr>
          <a:xfrm>
            <a:off x="348000" y="743450"/>
            <a:ext cx="1817700" cy="48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800">
                <a:solidFill>
                  <a:srgbClr val="FFD500"/>
                </a:solidFill>
                <a:latin typeface="Poppins Black"/>
                <a:ea typeface="Poppins Black"/>
                <a:cs typeface="Poppins Black"/>
                <a:sym typeface="Poppins Black"/>
              </a:rPr>
              <a:t>OBJECTIF</a:t>
            </a:r>
            <a:endParaRPr sz="1800">
              <a:solidFill>
                <a:srgbClr val="FFD500"/>
              </a:solidFill>
              <a:latin typeface="Poppins Black"/>
              <a:ea typeface="Poppins Black"/>
              <a:cs typeface="Poppins Black"/>
              <a:sym typeface="Poppins Black"/>
            </a:endParaRPr>
          </a:p>
          <a:p>
            <a:pPr indent="0" lvl="0" marL="0" rtl="0" algn="ctr">
              <a:spcBef>
                <a:spcPts val="0"/>
              </a:spcBef>
              <a:spcAft>
                <a:spcPts val="0"/>
              </a:spcAft>
              <a:buNone/>
            </a:pPr>
            <a:r>
              <a:rPr i="1" lang="fr" sz="1800">
                <a:solidFill>
                  <a:srgbClr val="FFD500"/>
                </a:solidFill>
                <a:latin typeface="Poppins"/>
                <a:ea typeface="Poppins"/>
                <a:cs typeface="Poppins"/>
                <a:sym typeface="Poppins"/>
              </a:rPr>
              <a:t>POURQUOI ?</a:t>
            </a:r>
            <a:endParaRPr i="1" sz="1800">
              <a:solidFill>
                <a:srgbClr val="FFD500"/>
              </a:solidFill>
              <a:latin typeface="Poppins"/>
              <a:ea typeface="Poppins"/>
              <a:cs typeface="Poppins"/>
              <a:sym typeface="Poppins"/>
            </a:endParaRPr>
          </a:p>
        </p:txBody>
      </p:sp>
      <p:sp>
        <p:nvSpPr>
          <p:cNvPr id="416" name="Google Shape;416;p36"/>
          <p:cNvSpPr txBox="1"/>
          <p:nvPr/>
        </p:nvSpPr>
        <p:spPr>
          <a:xfrm>
            <a:off x="2561575" y="743450"/>
            <a:ext cx="1817700" cy="48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800">
                <a:solidFill>
                  <a:srgbClr val="39BCBD"/>
                </a:solidFill>
                <a:latin typeface="Poppins Black"/>
                <a:ea typeface="Poppins Black"/>
                <a:cs typeface="Poppins Black"/>
                <a:sym typeface="Poppins Black"/>
              </a:rPr>
              <a:t>ACTEUR</a:t>
            </a:r>
            <a:endParaRPr sz="1800">
              <a:solidFill>
                <a:srgbClr val="39BCBD"/>
              </a:solidFill>
              <a:latin typeface="Poppins Black"/>
              <a:ea typeface="Poppins Black"/>
              <a:cs typeface="Poppins Black"/>
              <a:sym typeface="Poppins Black"/>
            </a:endParaRPr>
          </a:p>
          <a:p>
            <a:pPr indent="0" lvl="0" marL="0" rtl="0" algn="ctr">
              <a:spcBef>
                <a:spcPts val="0"/>
              </a:spcBef>
              <a:spcAft>
                <a:spcPts val="0"/>
              </a:spcAft>
              <a:buNone/>
            </a:pPr>
            <a:r>
              <a:rPr i="1" lang="fr" sz="1800">
                <a:solidFill>
                  <a:srgbClr val="39BCBD"/>
                </a:solidFill>
                <a:latin typeface="Poppins"/>
                <a:ea typeface="Poppins"/>
                <a:cs typeface="Poppins"/>
                <a:sym typeface="Poppins"/>
              </a:rPr>
              <a:t>QUI ?</a:t>
            </a:r>
            <a:endParaRPr i="1" sz="1800">
              <a:solidFill>
                <a:srgbClr val="39BCBD"/>
              </a:solidFill>
              <a:latin typeface="Poppins"/>
              <a:ea typeface="Poppins"/>
              <a:cs typeface="Poppins"/>
              <a:sym typeface="Poppins"/>
            </a:endParaRPr>
          </a:p>
        </p:txBody>
      </p:sp>
      <p:sp>
        <p:nvSpPr>
          <p:cNvPr id="417" name="Google Shape;417;p36"/>
          <p:cNvSpPr txBox="1"/>
          <p:nvPr/>
        </p:nvSpPr>
        <p:spPr>
          <a:xfrm>
            <a:off x="4805713" y="743450"/>
            <a:ext cx="1817700" cy="48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800">
                <a:solidFill>
                  <a:srgbClr val="93C47D"/>
                </a:solidFill>
                <a:latin typeface="Poppins Black"/>
                <a:ea typeface="Poppins Black"/>
                <a:cs typeface="Poppins Black"/>
                <a:sym typeface="Poppins Black"/>
              </a:rPr>
              <a:t>IMPACT</a:t>
            </a:r>
            <a:endParaRPr sz="1800">
              <a:solidFill>
                <a:srgbClr val="93C47D"/>
              </a:solidFill>
              <a:latin typeface="Poppins Black"/>
              <a:ea typeface="Poppins Black"/>
              <a:cs typeface="Poppins Black"/>
              <a:sym typeface="Poppins Black"/>
            </a:endParaRPr>
          </a:p>
          <a:p>
            <a:pPr indent="0" lvl="0" marL="0" rtl="0" algn="ctr">
              <a:spcBef>
                <a:spcPts val="0"/>
              </a:spcBef>
              <a:spcAft>
                <a:spcPts val="0"/>
              </a:spcAft>
              <a:buNone/>
            </a:pPr>
            <a:r>
              <a:rPr i="1" lang="fr" sz="1800">
                <a:solidFill>
                  <a:srgbClr val="93C47D"/>
                </a:solidFill>
                <a:latin typeface="Poppins"/>
                <a:ea typeface="Poppins"/>
                <a:cs typeface="Poppins"/>
                <a:sym typeface="Poppins"/>
              </a:rPr>
              <a:t>COMMENT ?</a:t>
            </a:r>
            <a:endParaRPr i="1" sz="1800">
              <a:solidFill>
                <a:srgbClr val="93C47D"/>
              </a:solidFill>
              <a:latin typeface="Poppins"/>
              <a:ea typeface="Poppins"/>
              <a:cs typeface="Poppins"/>
              <a:sym typeface="Poppins"/>
            </a:endParaRPr>
          </a:p>
        </p:txBody>
      </p:sp>
      <p:sp>
        <p:nvSpPr>
          <p:cNvPr id="418" name="Google Shape;418;p36"/>
          <p:cNvSpPr txBox="1"/>
          <p:nvPr/>
        </p:nvSpPr>
        <p:spPr>
          <a:xfrm>
            <a:off x="7049863" y="743450"/>
            <a:ext cx="1817700" cy="48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800">
                <a:solidFill>
                  <a:srgbClr val="FF5563"/>
                </a:solidFill>
                <a:latin typeface="Poppins Black"/>
                <a:ea typeface="Poppins Black"/>
                <a:cs typeface="Poppins Black"/>
                <a:sym typeface="Poppins Black"/>
              </a:rPr>
              <a:t>LIVRABLE</a:t>
            </a:r>
            <a:endParaRPr sz="1800">
              <a:solidFill>
                <a:srgbClr val="FF5563"/>
              </a:solidFill>
              <a:latin typeface="Poppins Black"/>
              <a:ea typeface="Poppins Black"/>
              <a:cs typeface="Poppins Black"/>
              <a:sym typeface="Poppins Black"/>
            </a:endParaRPr>
          </a:p>
          <a:p>
            <a:pPr indent="0" lvl="0" marL="0" rtl="0" algn="ctr">
              <a:spcBef>
                <a:spcPts val="0"/>
              </a:spcBef>
              <a:spcAft>
                <a:spcPts val="0"/>
              </a:spcAft>
              <a:buNone/>
            </a:pPr>
            <a:r>
              <a:rPr i="1" lang="fr" sz="1800">
                <a:solidFill>
                  <a:srgbClr val="FF5563"/>
                </a:solidFill>
                <a:latin typeface="Poppins"/>
                <a:ea typeface="Poppins"/>
                <a:cs typeface="Poppins"/>
                <a:sym typeface="Poppins"/>
              </a:rPr>
              <a:t>QUOI ?</a:t>
            </a:r>
            <a:endParaRPr i="1" sz="1800">
              <a:solidFill>
                <a:srgbClr val="FF5563"/>
              </a:solidFill>
              <a:latin typeface="Poppins"/>
              <a:ea typeface="Poppins"/>
              <a:cs typeface="Poppins"/>
              <a:sym typeface="Poppins"/>
            </a:endParaRPr>
          </a:p>
        </p:txBody>
      </p:sp>
      <p:grpSp>
        <p:nvGrpSpPr>
          <p:cNvPr id="419" name="Google Shape;419;p36"/>
          <p:cNvGrpSpPr/>
          <p:nvPr/>
        </p:nvGrpSpPr>
        <p:grpSpPr>
          <a:xfrm>
            <a:off x="8759321" y="-24360"/>
            <a:ext cx="409359" cy="408719"/>
            <a:chOff x="8759321" y="-24360"/>
            <a:chExt cx="409359" cy="408719"/>
          </a:xfrm>
        </p:grpSpPr>
        <p:sp>
          <p:nvSpPr>
            <p:cNvPr id="420" name="Google Shape;420;p36"/>
            <p:cNvSpPr/>
            <p:nvPr/>
          </p:nvSpPr>
          <p:spPr>
            <a:xfrm>
              <a:off x="8835600" y="51600"/>
              <a:ext cx="256800" cy="256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421" name="Google Shape;421;p36"/>
            <p:cNvPicPr preferRelativeResize="0"/>
            <p:nvPr/>
          </p:nvPicPr>
          <p:blipFill>
            <a:blip r:embed="rId4">
              <a:alphaModFix/>
            </a:blip>
            <a:stretch>
              <a:fillRect/>
            </a:stretch>
          </p:blipFill>
          <p:spPr>
            <a:xfrm rot="876540">
              <a:off x="8796121" y="12571"/>
              <a:ext cx="335759" cy="334859"/>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37"/>
          <p:cNvSpPr/>
          <p:nvPr/>
        </p:nvSpPr>
        <p:spPr>
          <a:xfrm>
            <a:off x="83700" y="75300"/>
            <a:ext cx="8976600" cy="4992900"/>
          </a:xfrm>
          <a:prstGeom prst="rect">
            <a:avLst/>
          </a:prstGeom>
          <a:noFill/>
          <a:ln cap="flat" cmpd="sng" w="19050">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7" name="Google Shape;427;p37"/>
          <p:cNvSpPr txBox="1"/>
          <p:nvPr/>
        </p:nvSpPr>
        <p:spPr>
          <a:xfrm>
            <a:off x="159900" y="75300"/>
            <a:ext cx="5625600" cy="76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3200">
                <a:solidFill>
                  <a:srgbClr val="29235C"/>
                </a:solidFill>
                <a:latin typeface="Poppins Black"/>
                <a:ea typeface="Poppins Black"/>
                <a:cs typeface="Poppins Black"/>
                <a:sym typeface="Poppins Black"/>
              </a:rPr>
              <a:t>IMPACT MAPPING</a:t>
            </a:r>
            <a:endParaRPr sz="3200">
              <a:solidFill>
                <a:srgbClr val="29235C"/>
              </a:solidFill>
              <a:latin typeface="Poppins Black"/>
              <a:ea typeface="Poppins Black"/>
              <a:cs typeface="Poppins Black"/>
              <a:sym typeface="Poppins Black"/>
            </a:endParaRPr>
          </a:p>
        </p:txBody>
      </p:sp>
      <p:cxnSp>
        <p:nvCxnSpPr>
          <p:cNvPr id="428" name="Google Shape;428;p37"/>
          <p:cNvCxnSpPr/>
          <p:nvPr/>
        </p:nvCxnSpPr>
        <p:spPr>
          <a:xfrm>
            <a:off x="2348375" y="889325"/>
            <a:ext cx="0" cy="3852300"/>
          </a:xfrm>
          <a:prstGeom prst="straightConnector1">
            <a:avLst/>
          </a:prstGeom>
          <a:noFill/>
          <a:ln cap="flat" cmpd="sng" w="19050">
            <a:solidFill>
              <a:srgbClr val="29235C"/>
            </a:solidFill>
            <a:prstDash val="dot"/>
            <a:round/>
            <a:headEnd len="med" w="med" type="none"/>
            <a:tailEnd len="med" w="med" type="none"/>
          </a:ln>
        </p:spPr>
      </p:cxnSp>
      <p:cxnSp>
        <p:nvCxnSpPr>
          <p:cNvPr id="429" name="Google Shape;429;p37"/>
          <p:cNvCxnSpPr/>
          <p:nvPr/>
        </p:nvCxnSpPr>
        <p:spPr>
          <a:xfrm>
            <a:off x="4592500" y="889325"/>
            <a:ext cx="0" cy="3852300"/>
          </a:xfrm>
          <a:prstGeom prst="straightConnector1">
            <a:avLst/>
          </a:prstGeom>
          <a:noFill/>
          <a:ln cap="flat" cmpd="sng" w="19050">
            <a:solidFill>
              <a:srgbClr val="29235C"/>
            </a:solidFill>
            <a:prstDash val="dot"/>
            <a:round/>
            <a:headEnd len="med" w="med" type="none"/>
            <a:tailEnd len="med" w="med" type="none"/>
          </a:ln>
        </p:spPr>
      </p:cxnSp>
      <p:cxnSp>
        <p:nvCxnSpPr>
          <p:cNvPr id="430" name="Google Shape;430;p37"/>
          <p:cNvCxnSpPr/>
          <p:nvPr/>
        </p:nvCxnSpPr>
        <p:spPr>
          <a:xfrm>
            <a:off x="6836650" y="889325"/>
            <a:ext cx="0" cy="3852300"/>
          </a:xfrm>
          <a:prstGeom prst="straightConnector1">
            <a:avLst/>
          </a:prstGeom>
          <a:noFill/>
          <a:ln cap="flat" cmpd="sng" w="19050">
            <a:solidFill>
              <a:srgbClr val="29235C"/>
            </a:solidFill>
            <a:prstDash val="dot"/>
            <a:round/>
            <a:headEnd len="med" w="med" type="none"/>
            <a:tailEnd len="med" w="med" type="none"/>
          </a:ln>
        </p:spPr>
      </p:cxnSp>
      <p:sp>
        <p:nvSpPr>
          <p:cNvPr id="431" name="Google Shape;431;p37"/>
          <p:cNvSpPr/>
          <p:nvPr/>
        </p:nvSpPr>
        <p:spPr>
          <a:xfrm>
            <a:off x="450000" y="3348449"/>
            <a:ext cx="1613700" cy="928200"/>
          </a:xfrm>
          <a:prstGeom prst="rect">
            <a:avLst/>
          </a:prstGeom>
          <a:solidFill>
            <a:srgbClr val="FFD5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200">
                <a:latin typeface="Poppins"/>
                <a:ea typeface="Poppins"/>
                <a:cs typeface="Poppins"/>
                <a:sym typeface="Poppins"/>
              </a:rPr>
              <a:t>Renforcer le maillage territorial de l’inclusion numérique </a:t>
            </a:r>
            <a:endParaRPr sz="1200">
              <a:latin typeface="Poppins"/>
              <a:ea typeface="Poppins"/>
              <a:cs typeface="Poppins"/>
              <a:sym typeface="Poppins"/>
            </a:endParaRPr>
          </a:p>
        </p:txBody>
      </p:sp>
      <p:sp>
        <p:nvSpPr>
          <p:cNvPr id="432" name="Google Shape;432;p37"/>
          <p:cNvSpPr/>
          <p:nvPr/>
        </p:nvSpPr>
        <p:spPr>
          <a:xfrm>
            <a:off x="2663588" y="2883438"/>
            <a:ext cx="1613700" cy="465000"/>
          </a:xfrm>
          <a:prstGeom prst="rect">
            <a:avLst/>
          </a:prstGeom>
          <a:solidFill>
            <a:srgbClr val="39BCB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200">
                <a:solidFill>
                  <a:schemeClr val="dk1"/>
                </a:solidFill>
                <a:latin typeface="Poppins"/>
                <a:ea typeface="Poppins"/>
                <a:cs typeface="Poppins"/>
                <a:sym typeface="Poppins"/>
              </a:rPr>
              <a:t>Conseillers numériques et SA</a:t>
            </a:r>
            <a:endParaRPr sz="1200">
              <a:latin typeface="Poppins"/>
              <a:ea typeface="Poppins"/>
              <a:cs typeface="Poppins"/>
              <a:sym typeface="Poppins"/>
            </a:endParaRPr>
          </a:p>
        </p:txBody>
      </p:sp>
      <p:sp>
        <p:nvSpPr>
          <p:cNvPr id="433" name="Google Shape;433;p37"/>
          <p:cNvSpPr/>
          <p:nvPr/>
        </p:nvSpPr>
        <p:spPr>
          <a:xfrm>
            <a:off x="2663588" y="3580097"/>
            <a:ext cx="1613700" cy="465000"/>
          </a:xfrm>
          <a:prstGeom prst="rect">
            <a:avLst/>
          </a:prstGeom>
          <a:solidFill>
            <a:srgbClr val="39BCBD">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1200">
                <a:solidFill>
                  <a:schemeClr val="dk1"/>
                </a:solidFill>
                <a:latin typeface="Poppins"/>
                <a:ea typeface="Poppins"/>
                <a:cs typeface="Poppins"/>
                <a:sym typeface="Poppins"/>
              </a:rPr>
              <a:t>Coordinateurs CN </a:t>
            </a:r>
            <a:endParaRPr sz="1200">
              <a:solidFill>
                <a:schemeClr val="dk1"/>
              </a:solidFill>
              <a:latin typeface="Poppins"/>
              <a:ea typeface="Poppins"/>
              <a:cs typeface="Poppins"/>
              <a:sym typeface="Poppins"/>
            </a:endParaRPr>
          </a:p>
        </p:txBody>
      </p:sp>
      <p:sp>
        <p:nvSpPr>
          <p:cNvPr id="434" name="Google Shape;434;p37"/>
          <p:cNvSpPr/>
          <p:nvPr/>
        </p:nvSpPr>
        <p:spPr>
          <a:xfrm>
            <a:off x="2663600" y="4177448"/>
            <a:ext cx="1613700" cy="564300"/>
          </a:xfrm>
          <a:prstGeom prst="rect">
            <a:avLst/>
          </a:prstGeom>
          <a:solidFill>
            <a:srgbClr val="39BCBD">
              <a:alpha val="49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1200">
                <a:solidFill>
                  <a:schemeClr val="dk1"/>
                </a:solidFill>
                <a:latin typeface="Poppins"/>
                <a:ea typeface="Poppins"/>
                <a:cs typeface="Poppins"/>
                <a:sym typeface="Poppins"/>
              </a:rPr>
              <a:t>Préfectures / Coll. Terr. Conseil Dep.</a:t>
            </a:r>
            <a:endParaRPr sz="1200">
              <a:solidFill>
                <a:schemeClr val="dk1"/>
              </a:solidFill>
              <a:latin typeface="Poppins"/>
              <a:ea typeface="Poppins"/>
              <a:cs typeface="Poppins"/>
              <a:sym typeface="Poppins"/>
            </a:endParaRPr>
          </a:p>
        </p:txBody>
      </p:sp>
      <p:sp>
        <p:nvSpPr>
          <p:cNvPr id="435" name="Google Shape;435;p37"/>
          <p:cNvSpPr/>
          <p:nvPr/>
        </p:nvSpPr>
        <p:spPr>
          <a:xfrm>
            <a:off x="4907725" y="2883453"/>
            <a:ext cx="1613700" cy="564300"/>
          </a:xfrm>
          <a:prstGeom prst="rect">
            <a:avLst/>
          </a:prstGeom>
          <a:solidFill>
            <a:srgbClr val="93C47D">
              <a:alpha val="50940"/>
            </a:srgbClr>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1200">
                <a:solidFill>
                  <a:schemeClr val="dk1"/>
                </a:solidFill>
                <a:latin typeface="Poppins"/>
                <a:ea typeface="Poppins"/>
                <a:cs typeface="Poppins"/>
                <a:sym typeface="Poppins"/>
              </a:rPr>
              <a:t>Meilleure connaissance de l’écosystème local</a:t>
            </a:r>
            <a:endParaRPr sz="1200">
              <a:latin typeface="Poppins"/>
              <a:ea typeface="Poppins"/>
              <a:cs typeface="Poppins"/>
              <a:sym typeface="Poppins"/>
            </a:endParaRPr>
          </a:p>
        </p:txBody>
      </p:sp>
      <p:sp>
        <p:nvSpPr>
          <p:cNvPr id="436" name="Google Shape;436;p37"/>
          <p:cNvSpPr/>
          <p:nvPr/>
        </p:nvSpPr>
        <p:spPr>
          <a:xfrm>
            <a:off x="4907725" y="2041023"/>
            <a:ext cx="1613700" cy="653700"/>
          </a:xfrm>
          <a:prstGeom prst="rect">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1200">
                <a:solidFill>
                  <a:schemeClr val="dk1"/>
                </a:solidFill>
                <a:latin typeface="Poppins"/>
                <a:ea typeface="Poppins"/>
                <a:cs typeface="Poppins"/>
                <a:sym typeface="Poppins"/>
              </a:rPr>
              <a:t>Améliorer les relations interpersonnelles</a:t>
            </a:r>
            <a:endParaRPr sz="1200">
              <a:latin typeface="Poppins"/>
              <a:ea typeface="Poppins"/>
              <a:cs typeface="Poppins"/>
              <a:sym typeface="Poppins"/>
            </a:endParaRPr>
          </a:p>
        </p:txBody>
      </p:sp>
      <p:sp>
        <p:nvSpPr>
          <p:cNvPr id="437" name="Google Shape;437;p37"/>
          <p:cNvSpPr/>
          <p:nvPr/>
        </p:nvSpPr>
        <p:spPr>
          <a:xfrm>
            <a:off x="4907713" y="3537145"/>
            <a:ext cx="1613700" cy="465000"/>
          </a:xfrm>
          <a:prstGeom prst="rect">
            <a:avLst/>
          </a:prstGeom>
          <a:solidFill>
            <a:srgbClr val="93C47D">
              <a:alpha val="509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8" name="Google Shape;438;p37"/>
          <p:cNvSpPr/>
          <p:nvPr/>
        </p:nvSpPr>
        <p:spPr>
          <a:xfrm>
            <a:off x="7151875" y="2323025"/>
            <a:ext cx="1715700" cy="647100"/>
          </a:xfrm>
          <a:prstGeom prst="rect">
            <a:avLst/>
          </a:prstGeom>
          <a:solidFill>
            <a:srgbClr val="FF5563">
              <a:alpha val="4969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 sz="1000">
                <a:solidFill>
                  <a:schemeClr val="dk1"/>
                </a:solidFill>
                <a:latin typeface="Poppins"/>
                <a:ea typeface="Poppins"/>
                <a:cs typeface="Poppins"/>
                <a:sym typeface="Poppins"/>
              </a:rPr>
              <a:t>Des actions collectives réunissant plusieurs conseillés</a:t>
            </a:r>
            <a:endParaRPr sz="1000">
              <a:latin typeface="Poppins"/>
              <a:ea typeface="Poppins"/>
              <a:cs typeface="Poppins"/>
              <a:sym typeface="Poppins"/>
            </a:endParaRPr>
          </a:p>
        </p:txBody>
      </p:sp>
      <p:sp>
        <p:nvSpPr>
          <p:cNvPr id="439" name="Google Shape;439;p37"/>
          <p:cNvSpPr/>
          <p:nvPr/>
        </p:nvSpPr>
        <p:spPr>
          <a:xfrm>
            <a:off x="7151875" y="1394850"/>
            <a:ext cx="1715700" cy="846900"/>
          </a:xfrm>
          <a:prstGeom prst="rect">
            <a:avLst/>
          </a:prstGeom>
          <a:solidFill>
            <a:srgbClr val="FF556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000">
                <a:latin typeface="Poppins"/>
                <a:ea typeface="Poppins"/>
                <a:cs typeface="Poppins"/>
                <a:sym typeface="Poppins"/>
              </a:rPr>
              <a:t>Des groupes de travail animés avec des outils facilitant la coopération et la créativité</a:t>
            </a:r>
            <a:endParaRPr sz="1000">
              <a:latin typeface="Poppins"/>
              <a:ea typeface="Poppins"/>
              <a:cs typeface="Poppins"/>
              <a:sym typeface="Poppins"/>
            </a:endParaRPr>
          </a:p>
        </p:txBody>
      </p:sp>
      <p:sp>
        <p:nvSpPr>
          <p:cNvPr id="440" name="Google Shape;440;p37"/>
          <p:cNvSpPr/>
          <p:nvPr/>
        </p:nvSpPr>
        <p:spPr>
          <a:xfrm>
            <a:off x="7151875" y="3051400"/>
            <a:ext cx="1715700" cy="1125900"/>
          </a:xfrm>
          <a:prstGeom prst="rect">
            <a:avLst/>
          </a:prstGeom>
          <a:solidFill>
            <a:srgbClr val="FF5563">
              <a:alpha val="4969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000">
                <a:solidFill>
                  <a:schemeClr val="dk1"/>
                </a:solidFill>
                <a:latin typeface="Poppins"/>
                <a:ea typeface="Poppins"/>
                <a:cs typeface="Poppins"/>
                <a:sym typeface="Poppins"/>
              </a:rPr>
              <a:t>trombinoscope des conseillers numériques du territoire avec une présentation sensible des membres permettant d’incarner le collectif </a:t>
            </a:r>
            <a:endParaRPr sz="1000">
              <a:latin typeface="Poppins"/>
              <a:ea typeface="Poppins"/>
              <a:cs typeface="Poppins"/>
              <a:sym typeface="Poppins"/>
            </a:endParaRPr>
          </a:p>
        </p:txBody>
      </p:sp>
      <p:cxnSp>
        <p:nvCxnSpPr>
          <p:cNvPr id="441" name="Google Shape;441;p37"/>
          <p:cNvCxnSpPr>
            <a:stCxn id="431" idx="3"/>
            <a:endCxn id="432" idx="1"/>
          </p:cNvCxnSpPr>
          <p:nvPr/>
        </p:nvCxnSpPr>
        <p:spPr>
          <a:xfrm flipH="1" rot="10800000">
            <a:off x="2063700" y="3115949"/>
            <a:ext cx="600000" cy="696600"/>
          </a:xfrm>
          <a:prstGeom prst="curvedConnector3">
            <a:avLst>
              <a:gd fmla="val 49991" name="adj1"/>
            </a:avLst>
          </a:prstGeom>
          <a:noFill/>
          <a:ln cap="flat" cmpd="sng" w="19050">
            <a:solidFill>
              <a:srgbClr val="29235C"/>
            </a:solidFill>
            <a:prstDash val="solid"/>
            <a:round/>
            <a:headEnd len="med" w="med" type="none"/>
            <a:tailEnd len="med" w="med" type="triangle"/>
          </a:ln>
        </p:spPr>
      </p:cxnSp>
      <p:cxnSp>
        <p:nvCxnSpPr>
          <p:cNvPr id="442" name="Google Shape;442;p37"/>
          <p:cNvCxnSpPr>
            <a:endCxn id="433" idx="1"/>
          </p:cNvCxnSpPr>
          <p:nvPr/>
        </p:nvCxnSpPr>
        <p:spPr>
          <a:xfrm>
            <a:off x="2063588" y="3811997"/>
            <a:ext cx="600000" cy="600"/>
          </a:xfrm>
          <a:prstGeom prst="curvedConnector3">
            <a:avLst>
              <a:gd fmla="val 50000" name="adj1"/>
            </a:avLst>
          </a:prstGeom>
          <a:noFill/>
          <a:ln cap="flat" cmpd="sng" w="19050">
            <a:solidFill>
              <a:srgbClr val="29235C"/>
            </a:solidFill>
            <a:prstDash val="solid"/>
            <a:round/>
            <a:headEnd len="med" w="med" type="none"/>
            <a:tailEnd len="med" w="med" type="triangle"/>
          </a:ln>
        </p:spPr>
      </p:cxnSp>
      <p:cxnSp>
        <p:nvCxnSpPr>
          <p:cNvPr id="443" name="Google Shape;443;p37"/>
          <p:cNvCxnSpPr>
            <a:stCxn id="431" idx="3"/>
            <a:endCxn id="434" idx="1"/>
          </p:cNvCxnSpPr>
          <p:nvPr/>
        </p:nvCxnSpPr>
        <p:spPr>
          <a:xfrm>
            <a:off x="2063700" y="3812549"/>
            <a:ext cx="600000" cy="647100"/>
          </a:xfrm>
          <a:prstGeom prst="curvedConnector3">
            <a:avLst>
              <a:gd fmla="val 49992" name="adj1"/>
            </a:avLst>
          </a:prstGeom>
          <a:noFill/>
          <a:ln cap="flat" cmpd="sng" w="19050">
            <a:solidFill>
              <a:srgbClr val="29235C"/>
            </a:solidFill>
            <a:prstDash val="solid"/>
            <a:round/>
            <a:headEnd len="med" w="med" type="none"/>
            <a:tailEnd len="med" w="med" type="triangle"/>
          </a:ln>
        </p:spPr>
      </p:cxnSp>
      <p:cxnSp>
        <p:nvCxnSpPr>
          <p:cNvPr id="444" name="Google Shape;444;p37"/>
          <p:cNvCxnSpPr/>
          <p:nvPr/>
        </p:nvCxnSpPr>
        <p:spPr>
          <a:xfrm flipH="1" rot="10800000">
            <a:off x="4292563" y="2419285"/>
            <a:ext cx="600000" cy="696600"/>
          </a:xfrm>
          <a:prstGeom prst="curvedConnector3">
            <a:avLst>
              <a:gd fmla="val 49991" name="adj1"/>
            </a:avLst>
          </a:prstGeom>
          <a:noFill/>
          <a:ln cap="flat" cmpd="sng" w="19050">
            <a:solidFill>
              <a:srgbClr val="29235C"/>
            </a:solidFill>
            <a:prstDash val="solid"/>
            <a:round/>
            <a:headEnd len="med" w="med" type="none"/>
            <a:tailEnd len="med" w="med" type="triangle"/>
          </a:ln>
        </p:spPr>
      </p:cxnSp>
      <p:cxnSp>
        <p:nvCxnSpPr>
          <p:cNvPr id="445" name="Google Shape;445;p37"/>
          <p:cNvCxnSpPr/>
          <p:nvPr/>
        </p:nvCxnSpPr>
        <p:spPr>
          <a:xfrm>
            <a:off x="4292450" y="3115258"/>
            <a:ext cx="600000" cy="600"/>
          </a:xfrm>
          <a:prstGeom prst="curvedConnector3">
            <a:avLst>
              <a:gd fmla="val 50000" name="adj1"/>
            </a:avLst>
          </a:prstGeom>
          <a:noFill/>
          <a:ln cap="flat" cmpd="sng" w="19050">
            <a:solidFill>
              <a:srgbClr val="29235C"/>
            </a:solidFill>
            <a:prstDash val="solid"/>
            <a:round/>
            <a:headEnd len="med" w="med" type="none"/>
            <a:tailEnd len="med" w="med" type="triangle"/>
          </a:ln>
        </p:spPr>
      </p:cxnSp>
      <p:cxnSp>
        <p:nvCxnSpPr>
          <p:cNvPr id="446" name="Google Shape;446;p37"/>
          <p:cNvCxnSpPr/>
          <p:nvPr/>
        </p:nvCxnSpPr>
        <p:spPr>
          <a:xfrm>
            <a:off x="4292563" y="3115885"/>
            <a:ext cx="600000" cy="696600"/>
          </a:xfrm>
          <a:prstGeom prst="curvedConnector3">
            <a:avLst>
              <a:gd fmla="val 49991" name="adj1"/>
            </a:avLst>
          </a:prstGeom>
          <a:noFill/>
          <a:ln cap="flat" cmpd="sng" w="19050">
            <a:solidFill>
              <a:srgbClr val="29235C"/>
            </a:solidFill>
            <a:prstDash val="solid"/>
            <a:round/>
            <a:headEnd len="med" w="med" type="none"/>
            <a:tailEnd len="med" w="med" type="triangle"/>
          </a:ln>
        </p:spPr>
      </p:cxnSp>
      <p:cxnSp>
        <p:nvCxnSpPr>
          <p:cNvPr id="447" name="Google Shape;447;p37"/>
          <p:cNvCxnSpPr/>
          <p:nvPr/>
        </p:nvCxnSpPr>
        <p:spPr>
          <a:xfrm flipH="1" rot="10800000">
            <a:off x="6536700" y="1765592"/>
            <a:ext cx="600000" cy="696600"/>
          </a:xfrm>
          <a:prstGeom prst="curvedConnector3">
            <a:avLst>
              <a:gd fmla="val 49991" name="adj1"/>
            </a:avLst>
          </a:prstGeom>
          <a:noFill/>
          <a:ln cap="flat" cmpd="sng" w="19050">
            <a:solidFill>
              <a:srgbClr val="29235C"/>
            </a:solidFill>
            <a:prstDash val="solid"/>
            <a:round/>
            <a:headEnd len="med" w="med" type="none"/>
            <a:tailEnd len="med" w="med" type="triangle"/>
          </a:ln>
        </p:spPr>
      </p:cxnSp>
      <p:cxnSp>
        <p:nvCxnSpPr>
          <p:cNvPr id="448" name="Google Shape;448;p37"/>
          <p:cNvCxnSpPr/>
          <p:nvPr/>
        </p:nvCxnSpPr>
        <p:spPr>
          <a:xfrm>
            <a:off x="6536588" y="2461565"/>
            <a:ext cx="600000" cy="600"/>
          </a:xfrm>
          <a:prstGeom prst="curvedConnector3">
            <a:avLst>
              <a:gd fmla="val 50000" name="adj1"/>
            </a:avLst>
          </a:prstGeom>
          <a:noFill/>
          <a:ln cap="flat" cmpd="sng" w="19050">
            <a:solidFill>
              <a:srgbClr val="29235C"/>
            </a:solidFill>
            <a:prstDash val="solid"/>
            <a:round/>
            <a:headEnd len="med" w="med" type="none"/>
            <a:tailEnd len="med" w="med" type="triangle"/>
          </a:ln>
        </p:spPr>
      </p:cxnSp>
      <p:cxnSp>
        <p:nvCxnSpPr>
          <p:cNvPr id="449" name="Google Shape;449;p37"/>
          <p:cNvCxnSpPr/>
          <p:nvPr/>
        </p:nvCxnSpPr>
        <p:spPr>
          <a:xfrm>
            <a:off x="6536700" y="2462192"/>
            <a:ext cx="600000" cy="696600"/>
          </a:xfrm>
          <a:prstGeom prst="curvedConnector3">
            <a:avLst>
              <a:gd fmla="val 49991" name="adj1"/>
            </a:avLst>
          </a:prstGeom>
          <a:noFill/>
          <a:ln cap="flat" cmpd="sng" w="19050">
            <a:solidFill>
              <a:srgbClr val="29235C"/>
            </a:solidFill>
            <a:prstDash val="solid"/>
            <a:round/>
            <a:headEnd len="med" w="med" type="none"/>
            <a:tailEnd len="med" w="med" type="triangle"/>
          </a:ln>
        </p:spPr>
      </p:cxnSp>
      <p:sp>
        <p:nvSpPr>
          <p:cNvPr id="450" name="Google Shape;450;p37"/>
          <p:cNvSpPr txBox="1"/>
          <p:nvPr/>
        </p:nvSpPr>
        <p:spPr>
          <a:xfrm>
            <a:off x="348000" y="743450"/>
            <a:ext cx="1817700" cy="48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800">
                <a:solidFill>
                  <a:srgbClr val="FFD500"/>
                </a:solidFill>
                <a:latin typeface="Poppins Black"/>
                <a:ea typeface="Poppins Black"/>
                <a:cs typeface="Poppins Black"/>
                <a:sym typeface="Poppins Black"/>
              </a:rPr>
              <a:t>OBJECTIF</a:t>
            </a:r>
            <a:endParaRPr sz="1800">
              <a:solidFill>
                <a:srgbClr val="FFD500"/>
              </a:solidFill>
              <a:latin typeface="Poppins Black"/>
              <a:ea typeface="Poppins Black"/>
              <a:cs typeface="Poppins Black"/>
              <a:sym typeface="Poppins Black"/>
            </a:endParaRPr>
          </a:p>
          <a:p>
            <a:pPr indent="0" lvl="0" marL="0" rtl="0" algn="ctr">
              <a:spcBef>
                <a:spcPts val="0"/>
              </a:spcBef>
              <a:spcAft>
                <a:spcPts val="0"/>
              </a:spcAft>
              <a:buNone/>
            </a:pPr>
            <a:r>
              <a:rPr i="1" lang="fr" sz="1800">
                <a:solidFill>
                  <a:srgbClr val="FFD500"/>
                </a:solidFill>
                <a:latin typeface="Poppins"/>
                <a:ea typeface="Poppins"/>
                <a:cs typeface="Poppins"/>
                <a:sym typeface="Poppins"/>
              </a:rPr>
              <a:t>POURQUOI ?</a:t>
            </a:r>
            <a:endParaRPr i="1" sz="1800">
              <a:solidFill>
                <a:srgbClr val="FFD500"/>
              </a:solidFill>
              <a:latin typeface="Poppins"/>
              <a:ea typeface="Poppins"/>
              <a:cs typeface="Poppins"/>
              <a:sym typeface="Poppins"/>
            </a:endParaRPr>
          </a:p>
        </p:txBody>
      </p:sp>
      <p:sp>
        <p:nvSpPr>
          <p:cNvPr id="451" name="Google Shape;451;p37"/>
          <p:cNvSpPr txBox="1"/>
          <p:nvPr/>
        </p:nvSpPr>
        <p:spPr>
          <a:xfrm>
            <a:off x="2561575" y="743450"/>
            <a:ext cx="1817700" cy="48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800">
                <a:solidFill>
                  <a:srgbClr val="39BCBD"/>
                </a:solidFill>
                <a:latin typeface="Poppins Black"/>
                <a:ea typeface="Poppins Black"/>
                <a:cs typeface="Poppins Black"/>
                <a:sym typeface="Poppins Black"/>
              </a:rPr>
              <a:t>ACTEUR</a:t>
            </a:r>
            <a:endParaRPr sz="1800">
              <a:solidFill>
                <a:srgbClr val="39BCBD"/>
              </a:solidFill>
              <a:latin typeface="Poppins Black"/>
              <a:ea typeface="Poppins Black"/>
              <a:cs typeface="Poppins Black"/>
              <a:sym typeface="Poppins Black"/>
            </a:endParaRPr>
          </a:p>
          <a:p>
            <a:pPr indent="0" lvl="0" marL="0" rtl="0" algn="ctr">
              <a:spcBef>
                <a:spcPts val="0"/>
              </a:spcBef>
              <a:spcAft>
                <a:spcPts val="0"/>
              </a:spcAft>
              <a:buNone/>
            </a:pPr>
            <a:r>
              <a:rPr i="1" lang="fr" sz="1800">
                <a:solidFill>
                  <a:srgbClr val="39BCBD"/>
                </a:solidFill>
                <a:latin typeface="Poppins"/>
                <a:ea typeface="Poppins"/>
                <a:cs typeface="Poppins"/>
                <a:sym typeface="Poppins"/>
              </a:rPr>
              <a:t>QUI ?</a:t>
            </a:r>
            <a:endParaRPr i="1" sz="1800">
              <a:solidFill>
                <a:srgbClr val="39BCBD"/>
              </a:solidFill>
              <a:latin typeface="Poppins"/>
              <a:ea typeface="Poppins"/>
              <a:cs typeface="Poppins"/>
              <a:sym typeface="Poppins"/>
            </a:endParaRPr>
          </a:p>
        </p:txBody>
      </p:sp>
      <p:sp>
        <p:nvSpPr>
          <p:cNvPr id="452" name="Google Shape;452;p37"/>
          <p:cNvSpPr txBox="1"/>
          <p:nvPr/>
        </p:nvSpPr>
        <p:spPr>
          <a:xfrm>
            <a:off x="4805713" y="743450"/>
            <a:ext cx="1817700" cy="48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800">
                <a:solidFill>
                  <a:srgbClr val="93C47D"/>
                </a:solidFill>
                <a:latin typeface="Poppins Black"/>
                <a:ea typeface="Poppins Black"/>
                <a:cs typeface="Poppins Black"/>
                <a:sym typeface="Poppins Black"/>
              </a:rPr>
              <a:t>IMPACT</a:t>
            </a:r>
            <a:endParaRPr sz="1800">
              <a:solidFill>
                <a:srgbClr val="93C47D"/>
              </a:solidFill>
              <a:latin typeface="Poppins Black"/>
              <a:ea typeface="Poppins Black"/>
              <a:cs typeface="Poppins Black"/>
              <a:sym typeface="Poppins Black"/>
            </a:endParaRPr>
          </a:p>
          <a:p>
            <a:pPr indent="0" lvl="0" marL="0" rtl="0" algn="ctr">
              <a:spcBef>
                <a:spcPts val="0"/>
              </a:spcBef>
              <a:spcAft>
                <a:spcPts val="0"/>
              </a:spcAft>
              <a:buNone/>
            </a:pPr>
            <a:r>
              <a:rPr i="1" lang="fr" sz="1800">
                <a:solidFill>
                  <a:srgbClr val="93C47D"/>
                </a:solidFill>
                <a:latin typeface="Poppins"/>
                <a:ea typeface="Poppins"/>
                <a:cs typeface="Poppins"/>
                <a:sym typeface="Poppins"/>
              </a:rPr>
              <a:t>COMMENT ?</a:t>
            </a:r>
            <a:endParaRPr i="1" sz="1800">
              <a:solidFill>
                <a:srgbClr val="93C47D"/>
              </a:solidFill>
              <a:latin typeface="Poppins"/>
              <a:ea typeface="Poppins"/>
              <a:cs typeface="Poppins"/>
              <a:sym typeface="Poppins"/>
            </a:endParaRPr>
          </a:p>
        </p:txBody>
      </p:sp>
      <p:sp>
        <p:nvSpPr>
          <p:cNvPr id="453" name="Google Shape;453;p37"/>
          <p:cNvSpPr txBox="1"/>
          <p:nvPr/>
        </p:nvSpPr>
        <p:spPr>
          <a:xfrm>
            <a:off x="7049863" y="743450"/>
            <a:ext cx="1817700" cy="48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800">
                <a:solidFill>
                  <a:srgbClr val="FF5563"/>
                </a:solidFill>
                <a:latin typeface="Poppins Black"/>
                <a:ea typeface="Poppins Black"/>
                <a:cs typeface="Poppins Black"/>
                <a:sym typeface="Poppins Black"/>
              </a:rPr>
              <a:t>LIVRABLE</a:t>
            </a:r>
            <a:endParaRPr sz="1800">
              <a:solidFill>
                <a:srgbClr val="FF5563"/>
              </a:solidFill>
              <a:latin typeface="Poppins Black"/>
              <a:ea typeface="Poppins Black"/>
              <a:cs typeface="Poppins Black"/>
              <a:sym typeface="Poppins Black"/>
            </a:endParaRPr>
          </a:p>
          <a:p>
            <a:pPr indent="0" lvl="0" marL="0" rtl="0" algn="ctr">
              <a:spcBef>
                <a:spcPts val="0"/>
              </a:spcBef>
              <a:spcAft>
                <a:spcPts val="0"/>
              </a:spcAft>
              <a:buNone/>
            </a:pPr>
            <a:r>
              <a:rPr i="1" lang="fr" sz="1800">
                <a:solidFill>
                  <a:srgbClr val="FF5563"/>
                </a:solidFill>
                <a:latin typeface="Poppins"/>
                <a:ea typeface="Poppins"/>
                <a:cs typeface="Poppins"/>
                <a:sym typeface="Poppins"/>
              </a:rPr>
              <a:t>QUOI ?</a:t>
            </a:r>
            <a:endParaRPr i="1" sz="1800">
              <a:solidFill>
                <a:srgbClr val="FF5563"/>
              </a:solidFill>
              <a:latin typeface="Poppins"/>
              <a:ea typeface="Poppins"/>
              <a:cs typeface="Poppins"/>
              <a:sym typeface="Poppi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ADD"/>
        </a:solidFill>
      </p:bgPr>
    </p:bg>
    <p:spTree>
      <p:nvGrpSpPr>
        <p:cNvPr id="457" name="Shape 457"/>
        <p:cNvGrpSpPr/>
        <p:nvPr/>
      </p:nvGrpSpPr>
      <p:grpSpPr>
        <a:xfrm>
          <a:off x="0" y="0"/>
          <a:ext cx="0" cy="0"/>
          <a:chOff x="0" y="0"/>
          <a:chExt cx="0" cy="0"/>
        </a:xfrm>
      </p:grpSpPr>
      <p:grpSp>
        <p:nvGrpSpPr>
          <p:cNvPr id="458" name="Google Shape;458;p38"/>
          <p:cNvGrpSpPr/>
          <p:nvPr/>
        </p:nvGrpSpPr>
        <p:grpSpPr>
          <a:xfrm>
            <a:off x="216334" y="180026"/>
            <a:ext cx="738407" cy="738407"/>
            <a:chOff x="783675" y="1728675"/>
            <a:chExt cx="492600" cy="492600"/>
          </a:xfrm>
        </p:grpSpPr>
        <p:sp>
          <p:nvSpPr>
            <p:cNvPr id="459" name="Google Shape;459;p38"/>
            <p:cNvSpPr/>
            <p:nvPr/>
          </p:nvSpPr>
          <p:spPr>
            <a:xfrm>
              <a:off x="783675" y="1728675"/>
              <a:ext cx="492600" cy="492600"/>
            </a:xfrm>
            <a:prstGeom prst="ellipse">
              <a:avLst/>
            </a:prstGeom>
            <a:solidFill>
              <a:srgbClr val="FF556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460" name="Google Shape;460;p38"/>
            <p:cNvPicPr preferRelativeResize="0"/>
            <p:nvPr/>
          </p:nvPicPr>
          <p:blipFill rotWithShape="1">
            <a:blip r:embed="rId3">
              <a:alphaModFix/>
            </a:blip>
            <a:srcRect b="12610" l="0" r="0" t="0"/>
            <a:stretch/>
          </p:blipFill>
          <p:spPr>
            <a:xfrm>
              <a:off x="840989" y="1809824"/>
              <a:ext cx="377944" cy="330276"/>
            </a:xfrm>
            <a:prstGeom prst="rect">
              <a:avLst/>
            </a:prstGeom>
            <a:noFill/>
            <a:ln>
              <a:noFill/>
            </a:ln>
          </p:spPr>
        </p:pic>
      </p:grpSp>
      <p:sp>
        <p:nvSpPr>
          <p:cNvPr id="461" name="Google Shape;461;p38"/>
          <p:cNvSpPr txBox="1"/>
          <p:nvPr/>
        </p:nvSpPr>
        <p:spPr>
          <a:xfrm>
            <a:off x="1069050" y="278450"/>
            <a:ext cx="7516800" cy="45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3000" u="sng">
                <a:solidFill>
                  <a:srgbClr val="FF5563"/>
                </a:solidFill>
                <a:latin typeface="Poppins"/>
                <a:ea typeface="Poppins"/>
                <a:cs typeface="Poppins"/>
                <a:sym typeface="Poppins"/>
              </a:rPr>
              <a:t>La théorie</a:t>
            </a:r>
            <a:endParaRPr sz="3000">
              <a:solidFill>
                <a:schemeClr val="dk2"/>
              </a:solidFill>
            </a:endParaRPr>
          </a:p>
        </p:txBody>
      </p:sp>
      <p:sp>
        <p:nvSpPr>
          <p:cNvPr id="462" name="Google Shape;462;p38"/>
          <p:cNvSpPr txBox="1"/>
          <p:nvPr/>
        </p:nvSpPr>
        <p:spPr>
          <a:xfrm>
            <a:off x="457325" y="918425"/>
            <a:ext cx="4114800" cy="386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200">
                <a:solidFill>
                  <a:srgbClr val="29235C"/>
                </a:solidFill>
                <a:latin typeface="Poppins"/>
                <a:ea typeface="Poppins"/>
                <a:cs typeface="Poppins"/>
                <a:sym typeface="Poppins"/>
              </a:rPr>
              <a:t>Un outil</a:t>
            </a:r>
            <a:r>
              <a:rPr b="1" lang="fr" sz="1200">
                <a:solidFill>
                  <a:srgbClr val="29235C"/>
                </a:solidFill>
                <a:latin typeface="Poppins"/>
                <a:ea typeface="Poppins"/>
                <a:cs typeface="Poppins"/>
                <a:sym typeface="Poppins"/>
              </a:rPr>
              <a:t> permettant de réfléchir aux </a:t>
            </a:r>
            <a:r>
              <a:rPr b="1" lang="fr" sz="1200">
                <a:solidFill>
                  <a:srgbClr val="29235C"/>
                </a:solidFill>
                <a:latin typeface="Poppins"/>
                <a:ea typeface="Poppins"/>
                <a:cs typeface="Poppins"/>
                <a:sym typeface="Poppins"/>
              </a:rPr>
              <a:t>leviers de changement de l’activité d’accompagnement.</a:t>
            </a:r>
            <a:endParaRPr b="1" sz="1200">
              <a:solidFill>
                <a:srgbClr val="29235C"/>
              </a:solidFill>
              <a:latin typeface="Poppins"/>
              <a:ea typeface="Poppins"/>
              <a:cs typeface="Poppins"/>
              <a:sym typeface="Poppins"/>
            </a:endParaRPr>
          </a:p>
          <a:p>
            <a:pPr indent="0" lvl="0" marL="0" rtl="0" algn="l">
              <a:spcBef>
                <a:spcPts val="0"/>
              </a:spcBef>
              <a:spcAft>
                <a:spcPts val="0"/>
              </a:spcAft>
              <a:buNone/>
            </a:pPr>
            <a:r>
              <a:t/>
            </a:r>
            <a:endParaRPr sz="1200">
              <a:solidFill>
                <a:srgbClr val="29235C"/>
              </a:solidFill>
              <a:latin typeface="Poppins"/>
              <a:ea typeface="Poppins"/>
              <a:cs typeface="Poppins"/>
              <a:sym typeface="Poppins"/>
            </a:endParaRPr>
          </a:p>
          <a:p>
            <a:pPr indent="0" lvl="0" marL="0" rtl="0" algn="l">
              <a:spcBef>
                <a:spcPts val="0"/>
              </a:spcBef>
              <a:spcAft>
                <a:spcPts val="0"/>
              </a:spcAft>
              <a:buNone/>
            </a:pPr>
            <a:r>
              <a:rPr i="1" lang="fr" sz="1200">
                <a:solidFill>
                  <a:srgbClr val="29235C"/>
                </a:solidFill>
                <a:latin typeface="Poppins ExtraLight"/>
                <a:ea typeface="Poppins ExtraLight"/>
                <a:cs typeface="Poppins ExtraLight"/>
                <a:sym typeface="Poppins ExtraLight"/>
              </a:rPr>
              <a:t>Il fait référence à la théorie du changement, souvent utilisé dans les méthodologies d’évaluation. Il s’agit du raisonnement logique à partir duquel des acteurs mettent en relation des activités et des résultats. Au sein des organisations, ces liens logiques ne sont pas toujours très conscientisés ou très détaillés. Certaines habitudes de travail ont pu conduire progressivement des équipes à ne plus interroger les raisons pour lesquelles ils mobilisent tel outil plutôt qu’un autre. Ou bien à rester flou sur la description de ces liens logiques. </a:t>
            </a:r>
            <a:endParaRPr i="1" sz="1200">
              <a:solidFill>
                <a:srgbClr val="29235C"/>
              </a:solidFill>
              <a:latin typeface="Poppins ExtraLight"/>
              <a:ea typeface="Poppins ExtraLight"/>
              <a:cs typeface="Poppins ExtraLight"/>
              <a:sym typeface="Poppins ExtraLight"/>
            </a:endParaRPr>
          </a:p>
        </p:txBody>
      </p:sp>
      <p:sp>
        <p:nvSpPr>
          <p:cNvPr id="463" name="Google Shape;463;p38"/>
          <p:cNvSpPr txBox="1"/>
          <p:nvPr/>
        </p:nvSpPr>
        <p:spPr>
          <a:xfrm>
            <a:off x="541800" y="4598850"/>
            <a:ext cx="2585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fr" sz="600">
                <a:solidFill>
                  <a:srgbClr val="29235C"/>
                </a:solidFill>
                <a:latin typeface="Poppins"/>
                <a:ea typeface="Poppins"/>
                <a:cs typeface="Poppins"/>
                <a:sym typeface="Poppins"/>
              </a:rPr>
              <a:t>https://www.la27eregion.fr/comment-aider-les-laboratoires-dinnovation-publique-a-passer-la-seconde-1-3/</a:t>
            </a:r>
            <a:endParaRPr i="1" sz="600">
              <a:solidFill>
                <a:srgbClr val="29235C"/>
              </a:solidFill>
              <a:latin typeface="Poppins"/>
              <a:ea typeface="Poppins"/>
              <a:cs typeface="Poppins"/>
              <a:sym typeface="Poppins"/>
            </a:endParaRPr>
          </a:p>
        </p:txBody>
      </p:sp>
      <p:sp>
        <p:nvSpPr>
          <p:cNvPr id="464" name="Google Shape;464;p38"/>
          <p:cNvSpPr txBox="1"/>
          <p:nvPr/>
        </p:nvSpPr>
        <p:spPr>
          <a:xfrm>
            <a:off x="541800" y="3707075"/>
            <a:ext cx="4030200" cy="858000"/>
          </a:xfrm>
          <a:prstGeom prst="rect">
            <a:avLst/>
          </a:prstGeom>
          <a:solidFill>
            <a:srgbClr val="FCFCF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100">
                <a:solidFill>
                  <a:srgbClr val="FF5563"/>
                </a:solidFill>
                <a:latin typeface="Poppins"/>
                <a:ea typeface="Poppins"/>
                <a:cs typeface="Poppins"/>
                <a:sym typeface="Poppins"/>
              </a:rPr>
              <a:t>Ce que permet l’outil ?</a:t>
            </a:r>
            <a:br>
              <a:rPr b="1" lang="fr" sz="1100">
                <a:solidFill>
                  <a:srgbClr val="FF5563"/>
                </a:solidFill>
                <a:latin typeface="Poppins"/>
                <a:ea typeface="Poppins"/>
                <a:cs typeface="Poppins"/>
                <a:sym typeface="Poppins"/>
              </a:rPr>
            </a:br>
            <a:endParaRPr b="1" sz="1100">
              <a:solidFill>
                <a:srgbClr val="FF5563"/>
              </a:solidFill>
              <a:latin typeface="Poppins"/>
              <a:ea typeface="Poppins"/>
              <a:cs typeface="Poppins"/>
              <a:sym typeface="Poppins"/>
            </a:endParaRPr>
          </a:p>
          <a:p>
            <a:pPr indent="-298450" lvl="0" marL="457200" rtl="0" algn="l">
              <a:spcBef>
                <a:spcPts val="0"/>
              </a:spcBef>
              <a:spcAft>
                <a:spcPts val="0"/>
              </a:spcAft>
              <a:buClr>
                <a:srgbClr val="FF5563"/>
              </a:buClr>
              <a:buSzPts val="1100"/>
              <a:buFont typeface="Poppins"/>
              <a:buChar char="➔"/>
            </a:pPr>
            <a:r>
              <a:rPr lang="fr" sz="1100">
                <a:solidFill>
                  <a:srgbClr val="FF5563"/>
                </a:solidFill>
                <a:latin typeface="Poppins"/>
                <a:ea typeface="Poppins"/>
                <a:cs typeface="Poppins"/>
                <a:sym typeface="Poppins"/>
              </a:rPr>
              <a:t>Identifier et détailler la théorie du changement pour l’activité d’accompagnement. </a:t>
            </a:r>
            <a:endParaRPr sz="1100">
              <a:solidFill>
                <a:srgbClr val="FF5563"/>
              </a:solidFill>
              <a:latin typeface="Poppins"/>
              <a:ea typeface="Poppins"/>
              <a:cs typeface="Poppins"/>
              <a:sym typeface="Poppins"/>
            </a:endParaRPr>
          </a:p>
        </p:txBody>
      </p:sp>
      <p:sp>
        <p:nvSpPr>
          <p:cNvPr id="465" name="Google Shape;465;p38"/>
          <p:cNvSpPr/>
          <p:nvPr/>
        </p:nvSpPr>
        <p:spPr>
          <a:xfrm>
            <a:off x="4821600" y="918350"/>
            <a:ext cx="3819000" cy="3921900"/>
          </a:xfrm>
          <a:prstGeom prst="rect">
            <a:avLst/>
          </a:prstGeom>
          <a:solidFill>
            <a:srgbClr val="FF5563">
              <a:alpha val="4969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100">
                <a:solidFill>
                  <a:srgbClr val="29235C"/>
                </a:solidFill>
                <a:latin typeface="Poppins"/>
                <a:ea typeface="Poppins"/>
                <a:cs typeface="Poppins"/>
                <a:sym typeface="Poppins"/>
              </a:rPr>
              <a:t>Comment utiliser l’outil ?</a:t>
            </a:r>
            <a:endParaRPr>
              <a:solidFill>
                <a:srgbClr val="29235C"/>
              </a:solidFill>
            </a:endParaRPr>
          </a:p>
        </p:txBody>
      </p:sp>
      <p:pic>
        <p:nvPicPr>
          <p:cNvPr id="466" name="Google Shape;466;p38"/>
          <p:cNvPicPr preferRelativeResize="0"/>
          <p:nvPr/>
        </p:nvPicPr>
        <p:blipFill>
          <a:blip r:embed="rId4">
            <a:alphaModFix/>
          </a:blip>
          <a:stretch>
            <a:fillRect/>
          </a:stretch>
        </p:blipFill>
        <p:spPr>
          <a:xfrm>
            <a:off x="4947775" y="1269125"/>
            <a:ext cx="2491879" cy="1409574"/>
          </a:xfrm>
          <a:prstGeom prst="rect">
            <a:avLst/>
          </a:prstGeom>
          <a:noFill/>
          <a:ln>
            <a:noFill/>
          </a:ln>
          <a:effectLst>
            <a:outerShdw blurRad="57150" rotWithShape="0" algn="bl" dir="5400000" dist="19050">
              <a:srgbClr val="000000">
                <a:alpha val="50000"/>
              </a:srgbClr>
            </a:outerShdw>
          </a:effectLst>
        </p:spPr>
      </p:pic>
      <p:cxnSp>
        <p:nvCxnSpPr>
          <p:cNvPr id="467" name="Google Shape;467;p38"/>
          <p:cNvCxnSpPr/>
          <p:nvPr/>
        </p:nvCxnSpPr>
        <p:spPr>
          <a:xfrm>
            <a:off x="5216050" y="2333475"/>
            <a:ext cx="0" cy="517800"/>
          </a:xfrm>
          <a:prstGeom prst="straightConnector1">
            <a:avLst/>
          </a:prstGeom>
          <a:noFill/>
          <a:ln cap="flat" cmpd="sng" w="9525">
            <a:solidFill>
              <a:srgbClr val="29235C"/>
            </a:solidFill>
            <a:prstDash val="solid"/>
            <a:round/>
            <a:headEnd len="med" w="med" type="none"/>
            <a:tailEnd len="med" w="med" type="triangle"/>
          </a:ln>
        </p:spPr>
      </p:cxnSp>
      <p:sp>
        <p:nvSpPr>
          <p:cNvPr id="468" name="Google Shape;468;p38"/>
          <p:cNvSpPr txBox="1"/>
          <p:nvPr/>
        </p:nvSpPr>
        <p:spPr>
          <a:xfrm>
            <a:off x="4947775" y="2936700"/>
            <a:ext cx="1232400" cy="90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 sz="1000">
                <a:solidFill>
                  <a:srgbClr val="29235C"/>
                </a:solidFill>
                <a:latin typeface="Poppins"/>
                <a:ea typeface="Poppins"/>
                <a:cs typeface="Poppins"/>
                <a:sym typeface="Poppins"/>
              </a:rPr>
              <a:t>1. </a:t>
            </a:r>
            <a:r>
              <a:rPr lang="fr" sz="1000">
                <a:solidFill>
                  <a:srgbClr val="29235C"/>
                </a:solidFill>
                <a:latin typeface="Poppins"/>
                <a:ea typeface="Poppins"/>
                <a:cs typeface="Poppins"/>
                <a:sym typeface="Poppins"/>
              </a:rPr>
              <a:t>Identifier </a:t>
            </a:r>
            <a:br>
              <a:rPr lang="fr" sz="1000">
                <a:solidFill>
                  <a:srgbClr val="29235C"/>
                </a:solidFill>
                <a:latin typeface="Poppins"/>
                <a:ea typeface="Poppins"/>
                <a:cs typeface="Poppins"/>
                <a:sym typeface="Poppins"/>
              </a:rPr>
            </a:br>
            <a:r>
              <a:rPr lang="fr" sz="1000">
                <a:solidFill>
                  <a:srgbClr val="29235C"/>
                </a:solidFill>
                <a:latin typeface="Poppins"/>
                <a:ea typeface="Poppins"/>
                <a:cs typeface="Poppins"/>
                <a:sym typeface="Poppins"/>
              </a:rPr>
              <a:t>l’effet visé le plus important pour chaque partie prenante.</a:t>
            </a:r>
            <a:endParaRPr i="1" sz="1000">
              <a:solidFill>
                <a:srgbClr val="29235C"/>
              </a:solidFill>
              <a:latin typeface="Poppins Thin"/>
              <a:ea typeface="Poppins Thin"/>
              <a:cs typeface="Poppins Thin"/>
              <a:sym typeface="Poppins Thin"/>
            </a:endParaRPr>
          </a:p>
        </p:txBody>
      </p:sp>
      <p:cxnSp>
        <p:nvCxnSpPr>
          <p:cNvPr id="469" name="Google Shape;469;p38"/>
          <p:cNvCxnSpPr/>
          <p:nvPr/>
        </p:nvCxnSpPr>
        <p:spPr>
          <a:xfrm>
            <a:off x="6693675" y="1798850"/>
            <a:ext cx="0" cy="1052400"/>
          </a:xfrm>
          <a:prstGeom prst="straightConnector1">
            <a:avLst/>
          </a:prstGeom>
          <a:noFill/>
          <a:ln cap="flat" cmpd="sng" w="9525">
            <a:solidFill>
              <a:srgbClr val="29235C"/>
            </a:solidFill>
            <a:prstDash val="solid"/>
            <a:round/>
            <a:headEnd len="med" w="med" type="none"/>
            <a:tailEnd len="med" w="med" type="triangle"/>
          </a:ln>
        </p:spPr>
      </p:cxnSp>
      <p:sp>
        <p:nvSpPr>
          <p:cNvPr id="470" name="Google Shape;470;p38"/>
          <p:cNvSpPr txBox="1"/>
          <p:nvPr/>
        </p:nvSpPr>
        <p:spPr>
          <a:xfrm>
            <a:off x="6425550" y="2936700"/>
            <a:ext cx="2006700" cy="102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1000">
                <a:solidFill>
                  <a:srgbClr val="29235C"/>
                </a:solidFill>
                <a:latin typeface="Poppins"/>
                <a:ea typeface="Poppins"/>
                <a:cs typeface="Poppins"/>
                <a:sym typeface="Poppins"/>
              </a:rPr>
              <a:t>2. Se focaliser sur les leviers et les freins au changement. Cela permet de rendre visible les logiques d’action avec lesquelles on a l’habitude de travailler.</a:t>
            </a:r>
            <a:endParaRPr sz="1000">
              <a:solidFill>
                <a:srgbClr val="29235C"/>
              </a:solidFill>
              <a:latin typeface="Poppins"/>
              <a:ea typeface="Poppins"/>
              <a:cs typeface="Poppins"/>
              <a:sym typeface="Poppins"/>
            </a:endParaRPr>
          </a:p>
          <a:p>
            <a:pPr indent="0" lvl="0" marL="0" rtl="0" algn="l">
              <a:spcBef>
                <a:spcPts val="0"/>
              </a:spcBef>
              <a:spcAft>
                <a:spcPts val="0"/>
              </a:spcAft>
              <a:buNone/>
            </a:pPr>
            <a:r>
              <a:t/>
            </a:r>
            <a:endParaRPr sz="1000">
              <a:solidFill>
                <a:srgbClr val="29235C"/>
              </a:solidFill>
              <a:latin typeface="Poppins"/>
              <a:ea typeface="Poppins"/>
              <a:cs typeface="Poppins"/>
              <a:sym typeface="Poppins"/>
            </a:endParaRPr>
          </a:p>
        </p:txBody>
      </p:sp>
      <p:cxnSp>
        <p:nvCxnSpPr>
          <p:cNvPr id="471" name="Google Shape;471;p38"/>
          <p:cNvCxnSpPr/>
          <p:nvPr/>
        </p:nvCxnSpPr>
        <p:spPr>
          <a:xfrm>
            <a:off x="5940350" y="1855175"/>
            <a:ext cx="558600" cy="996000"/>
          </a:xfrm>
          <a:prstGeom prst="straightConnector1">
            <a:avLst/>
          </a:prstGeom>
          <a:noFill/>
          <a:ln cap="flat" cmpd="sng" w="9525">
            <a:solidFill>
              <a:srgbClr val="29235C"/>
            </a:solidFill>
            <a:prstDash val="solid"/>
            <a:round/>
            <a:headEnd len="med" w="med" type="none"/>
            <a:tailEnd len="med" w="med" type="triangle"/>
          </a:ln>
        </p:spPr>
      </p:cxnSp>
      <p:sp>
        <p:nvSpPr>
          <p:cNvPr id="472" name="Google Shape;472;p38"/>
          <p:cNvSpPr txBox="1"/>
          <p:nvPr/>
        </p:nvSpPr>
        <p:spPr>
          <a:xfrm>
            <a:off x="4947775" y="4096500"/>
            <a:ext cx="3534300" cy="54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000">
                <a:solidFill>
                  <a:srgbClr val="29235C"/>
                </a:solidFill>
                <a:latin typeface="Poppins"/>
                <a:ea typeface="Poppins"/>
                <a:cs typeface="Poppins"/>
                <a:sym typeface="Poppins"/>
              </a:rPr>
              <a:t>3. Une fois que le tableau est rempli, vérifier </a:t>
            </a:r>
            <a:br>
              <a:rPr lang="fr" sz="1000">
                <a:solidFill>
                  <a:srgbClr val="29235C"/>
                </a:solidFill>
                <a:latin typeface="Poppins"/>
                <a:ea typeface="Poppins"/>
                <a:cs typeface="Poppins"/>
                <a:sym typeface="Poppins"/>
              </a:rPr>
            </a:br>
            <a:r>
              <a:rPr lang="fr" sz="1000">
                <a:solidFill>
                  <a:srgbClr val="29235C"/>
                </a:solidFill>
                <a:latin typeface="Poppins"/>
                <a:ea typeface="Poppins"/>
                <a:cs typeface="Poppins"/>
                <a:sym typeface="Poppins"/>
              </a:rPr>
              <a:t>si les actions prévues permettent bien d’activer </a:t>
            </a:r>
            <a:br>
              <a:rPr lang="fr" sz="1000">
                <a:solidFill>
                  <a:srgbClr val="29235C"/>
                </a:solidFill>
                <a:latin typeface="Poppins"/>
                <a:ea typeface="Poppins"/>
                <a:cs typeface="Poppins"/>
                <a:sym typeface="Poppins"/>
              </a:rPr>
            </a:br>
            <a:r>
              <a:rPr lang="fr" sz="1000">
                <a:solidFill>
                  <a:srgbClr val="29235C"/>
                </a:solidFill>
                <a:latin typeface="Poppins"/>
                <a:ea typeface="Poppins"/>
                <a:cs typeface="Poppins"/>
                <a:sym typeface="Poppins"/>
              </a:rPr>
              <a:t>ou de désactiver les leviers et les freins retenus.</a:t>
            </a:r>
            <a:endParaRPr sz="1000">
              <a:solidFill>
                <a:srgbClr val="29235C"/>
              </a:solidFill>
              <a:latin typeface="Poppins"/>
              <a:ea typeface="Poppins"/>
              <a:cs typeface="Poppins"/>
              <a:sym typeface="Poppi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39"/>
          <p:cNvSpPr/>
          <p:nvPr/>
        </p:nvSpPr>
        <p:spPr>
          <a:xfrm>
            <a:off x="83700" y="75300"/>
            <a:ext cx="8976600" cy="4992900"/>
          </a:xfrm>
          <a:prstGeom prst="rect">
            <a:avLst/>
          </a:prstGeom>
          <a:noFill/>
          <a:ln cap="flat" cmpd="sng" w="19050">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aphicFrame>
        <p:nvGraphicFramePr>
          <p:cNvPr id="478" name="Google Shape;478;p39"/>
          <p:cNvGraphicFramePr/>
          <p:nvPr/>
        </p:nvGraphicFramePr>
        <p:xfrm>
          <a:off x="180000" y="184100"/>
          <a:ext cx="3000000" cy="3000000"/>
        </p:xfrm>
        <a:graphic>
          <a:graphicData uri="http://schemas.openxmlformats.org/drawingml/2006/table">
            <a:tbl>
              <a:tblPr>
                <a:noFill/>
                <a:tableStyleId>{15E90AC8-8A14-44A8-B253-8C0FF95CBF40}</a:tableStyleId>
              </a:tblPr>
              <a:tblGrid>
                <a:gridCol w="2108525"/>
                <a:gridCol w="3224600"/>
                <a:gridCol w="3450875"/>
              </a:tblGrid>
              <a:tr h="578800">
                <a:tc>
                  <a:txBody>
                    <a:bodyPr/>
                    <a:lstStyle/>
                    <a:p>
                      <a:pPr indent="0" lvl="0" marL="0" rtl="0" algn="l">
                        <a:spcBef>
                          <a:spcPts val="0"/>
                        </a:spcBef>
                        <a:spcAft>
                          <a:spcPts val="0"/>
                        </a:spcAft>
                        <a:buNone/>
                      </a:pPr>
                      <a:r>
                        <a:t/>
                      </a:r>
                      <a:endParaRPr sz="2000">
                        <a:solidFill>
                          <a:srgbClr val="FFFFFF"/>
                        </a:solidFill>
                        <a:latin typeface="Poppins Black"/>
                        <a:ea typeface="Poppins Black"/>
                        <a:cs typeface="Poppins Black"/>
                        <a:sym typeface="Poppins Black"/>
                      </a:endParaRPr>
                    </a:p>
                  </a:txBody>
                  <a:tcPr marT="91425" marB="91425" marR="91425" marL="91425">
                    <a:lnL cap="flat" cmpd="sng" w="9525">
                      <a:solidFill>
                        <a:srgbClr val="FFFFFF"/>
                      </a:solidFill>
                      <a:prstDash val="dot"/>
                      <a:round/>
                      <a:headEnd len="sm" w="sm" type="none"/>
                      <a:tailEnd len="sm" w="sm" type="none"/>
                    </a:lnL>
                    <a:lnR cap="flat" cmpd="sng" w="9525">
                      <a:solidFill>
                        <a:srgbClr val="FF5563"/>
                      </a:solidFill>
                      <a:prstDash val="solid"/>
                      <a:round/>
                      <a:headEnd len="sm" w="sm" type="none"/>
                      <a:tailEnd len="sm" w="sm" type="none"/>
                    </a:lnR>
                    <a:lnT cap="flat" cmpd="sng" w="9525">
                      <a:solidFill>
                        <a:srgbClr val="FFFFFF"/>
                      </a:solidFill>
                      <a:prstDash val="dot"/>
                      <a:round/>
                      <a:headEnd len="sm" w="sm" type="none"/>
                      <a:tailEnd len="sm" w="sm" type="none"/>
                    </a:lnT>
                    <a:lnB cap="flat" cmpd="sng" w="9525">
                      <a:solidFill>
                        <a:srgbClr val="FF5563"/>
                      </a:solidFill>
                      <a:prstDash val="dot"/>
                      <a:round/>
                      <a:headEnd len="sm" w="sm" type="none"/>
                      <a:tailEnd len="sm" w="sm" type="none"/>
                    </a:lnB>
                    <a:solidFill>
                      <a:srgbClr val="FFFFFF"/>
                    </a:solidFill>
                  </a:tcPr>
                </a:tc>
                <a:tc>
                  <a:txBody>
                    <a:bodyPr/>
                    <a:lstStyle/>
                    <a:p>
                      <a:pPr indent="0" lvl="0" marL="0" rtl="0" algn="ctr">
                        <a:spcBef>
                          <a:spcPts val="0"/>
                        </a:spcBef>
                        <a:spcAft>
                          <a:spcPts val="0"/>
                        </a:spcAft>
                        <a:buNone/>
                      </a:pPr>
                      <a:r>
                        <a:rPr lang="fr" sz="1300">
                          <a:solidFill>
                            <a:srgbClr val="FFFFFF"/>
                          </a:solidFill>
                          <a:latin typeface="Poppins Black"/>
                          <a:ea typeface="Poppins Black"/>
                          <a:cs typeface="Poppins Black"/>
                          <a:sym typeface="Poppins Black"/>
                        </a:rPr>
                        <a:t>Ce qui facilite le changement</a:t>
                      </a:r>
                      <a:endParaRPr sz="1300">
                        <a:solidFill>
                          <a:srgbClr val="FFFFFF"/>
                        </a:solidFill>
                        <a:latin typeface="Poppins Black"/>
                        <a:ea typeface="Poppins Black"/>
                        <a:cs typeface="Poppins Black"/>
                        <a:sym typeface="Poppins Black"/>
                      </a:endParaRPr>
                    </a:p>
                  </a:txBody>
                  <a:tcPr marT="91425" marB="91425" marR="91425" marL="91425" anchor="ctr">
                    <a:lnL cap="flat" cmpd="sng" w="9525">
                      <a:solidFill>
                        <a:srgbClr val="FF5563"/>
                      </a:solidFill>
                      <a:prstDash val="solid"/>
                      <a:round/>
                      <a:headEnd len="sm" w="sm" type="none"/>
                      <a:tailEnd len="sm" w="sm" type="none"/>
                    </a:lnL>
                    <a:lnR cap="flat" cmpd="sng" w="9525">
                      <a:solidFill>
                        <a:srgbClr val="FF5563"/>
                      </a:solidFill>
                      <a:prstDash val="solid"/>
                      <a:round/>
                      <a:headEnd len="sm" w="sm" type="none"/>
                      <a:tailEnd len="sm" w="sm" type="none"/>
                    </a:lnR>
                    <a:lnT cap="flat" cmpd="sng" w="9525">
                      <a:solidFill>
                        <a:srgbClr val="FF5563"/>
                      </a:solidFill>
                      <a:prstDash val="solid"/>
                      <a:round/>
                      <a:headEnd len="sm" w="sm" type="none"/>
                      <a:tailEnd len="sm" w="sm" type="none"/>
                    </a:lnT>
                    <a:lnB cap="flat" cmpd="sng" w="9525">
                      <a:solidFill>
                        <a:srgbClr val="FF5563"/>
                      </a:solidFill>
                      <a:prstDash val="solid"/>
                      <a:round/>
                      <a:headEnd len="sm" w="sm" type="none"/>
                      <a:tailEnd len="sm" w="sm" type="none"/>
                    </a:lnB>
                    <a:solidFill>
                      <a:srgbClr val="FF5563"/>
                    </a:solidFill>
                  </a:tcPr>
                </a:tc>
                <a:tc>
                  <a:txBody>
                    <a:bodyPr/>
                    <a:lstStyle/>
                    <a:p>
                      <a:pPr indent="0" lvl="0" marL="0" rtl="0" algn="ctr">
                        <a:spcBef>
                          <a:spcPts val="0"/>
                        </a:spcBef>
                        <a:spcAft>
                          <a:spcPts val="0"/>
                        </a:spcAft>
                        <a:buNone/>
                      </a:pPr>
                      <a:r>
                        <a:rPr lang="fr" sz="1300">
                          <a:solidFill>
                            <a:srgbClr val="FFFFFF"/>
                          </a:solidFill>
                          <a:latin typeface="Poppins Black"/>
                          <a:ea typeface="Poppins Black"/>
                          <a:cs typeface="Poppins Black"/>
                          <a:sym typeface="Poppins Black"/>
                        </a:rPr>
                        <a:t>Ce qui empêche le changement</a:t>
                      </a:r>
                      <a:endParaRPr sz="700"/>
                    </a:p>
                  </a:txBody>
                  <a:tcPr marT="91425" marB="91425" marR="91425" marL="91425" anchor="ctr">
                    <a:lnL cap="flat" cmpd="sng" w="9525">
                      <a:solidFill>
                        <a:srgbClr val="FF5563"/>
                      </a:solidFill>
                      <a:prstDash val="solid"/>
                      <a:round/>
                      <a:headEnd len="sm" w="sm" type="none"/>
                      <a:tailEnd len="sm" w="sm" type="none"/>
                    </a:lnL>
                    <a:lnR cap="flat" cmpd="sng" w="9525">
                      <a:solidFill>
                        <a:srgbClr val="FF5563"/>
                      </a:solidFill>
                      <a:prstDash val="solid"/>
                      <a:round/>
                      <a:headEnd len="sm" w="sm" type="none"/>
                      <a:tailEnd len="sm" w="sm" type="none"/>
                    </a:lnR>
                    <a:lnT cap="flat" cmpd="sng" w="9525">
                      <a:solidFill>
                        <a:srgbClr val="FF5563"/>
                      </a:solidFill>
                      <a:prstDash val="solid"/>
                      <a:round/>
                      <a:headEnd len="sm" w="sm" type="none"/>
                      <a:tailEnd len="sm" w="sm" type="none"/>
                    </a:lnT>
                    <a:lnB cap="flat" cmpd="sng" w="9525">
                      <a:solidFill>
                        <a:srgbClr val="FF5563"/>
                      </a:solidFill>
                      <a:prstDash val="solid"/>
                      <a:round/>
                      <a:headEnd len="sm" w="sm" type="none"/>
                      <a:tailEnd len="sm" w="sm" type="none"/>
                    </a:lnB>
                    <a:solidFill>
                      <a:srgbClr val="FF5563"/>
                    </a:solidFill>
                  </a:tcPr>
                </a:tc>
              </a:tr>
              <a:tr h="2098250">
                <a:tc>
                  <a:txBody>
                    <a:bodyPr/>
                    <a:lstStyle/>
                    <a:p>
                      <a:pPr indent="0" lvl="0" marL="0" rtl="0" algn="l">
                        <a:spcBef>
                          <a:spcPts val="0"/>
                        </a:spcBef>
                        <a:spcAft>
                          <a:spcPts val="0"/>
                        </a:spcAft>
                        <a:buNone/>
                      </a:pPr>
                      <a:r>
                        <a:rPr lang="fr" sz="1300">
                          <a:solidFill>
                            <a:srgbClr val="FF5563"/>
                          </a:solidFill>
                          <a:latin typeface="Poppins"/>
                          <a:ea typeface="Poppins"/>
                          <a:cs typeface="Poppins"/>
                          <a:sym typeface="Poppins"/>
                        </a:rPr>
                        <a:t>Partie prenante 1</a:t>
                      </a:r>
                      <a:endParaRPr sz="1300">
                        <a:solidFill>
                          <a:srgbClr val="FF5563"/>
                        </a:solidFill>
                        <a:latin typeface="Poppins"/>
                        <a:ea typeface="Poppins"/>
                        <a:cs typeface="Poppins"/>
                        <a:sym typeface="Poppins"/>
                      </a:endParaRPr>
                    </a:p>
                    <a:p>
                      <a:pPr indent="0" lvl="0" marL="0" rtl="0" algn="l">
                        <a:spcBef>
                          <a:spcPts val="0"/>
                        </a:spcBef>
                        <a:spcAft>
                          <a:spcPts val="0"/>
                        </a:spcAft>
                        <a:buNone/>
                      </a:pPr>
                      <a:r>
                        <a:t/>
                      </a:r>
                      <a:endParaRPr sz="1300">
                        <a:solidFill>
                          <a:srgbClr val="FF5563"/>
                        </a:solidFill>
                        <a:latin typeface="Poppins"/>
                        <a:ea typeface="Poppins"/>
                        <a:cs typeface="Poppins"/>
                        <a:sym typeface="Poppins"/>
                      </a:endParaRPr>
                    </a:p>
                    <a:p>
                      <a:pPr indent="0" lvl="0" marL="0" rtl="0" algn="l">
                        <a:spcBef>
                          <a:spcPts val="0"/>
                        </a:spcBef>
                        <a:spcAft>
                          <a:spcPts val="0"/>
                        </a:spcAft>
                        <a:buNone/>
                      </a:pPr>
                      <a:r>
                        <a:rPr i="1" lang="fr" sz="1300">
                          <a:solidFill>
                            <a:srgbClr val="FF5563"/>
                          </a:solidFill>
                          <a:latin typeface="Poppins ExtraLight"/>
                          <a:ea typeface="Poppins ExtraLight"/>
                          <a:cs typeface="Poppins ExtraLight"/>
                          <a:sym typeface="Poppins ExtraLight"/>
                        </a:rPr>
                        <a:t>Effet espéré : </a:t>
                      </a:r>
                      <a:endParaRPr i="1" sz="1300">
                        <a:solidFill>
                          <a:srgbClr val="FF5563"/>
                        </a:solidFill>
                        <a:latin typeface="Poppins ExtraLight"/>
                        <a:ea typeface="Poppins ExtraLight"/>
                        <a:cs typeface="Poppins ExtraLight"/>
                        <a:sym typeface="Poppins ExtraLight"/>
                      </a:endParaRPr>
                    </a:p>
                  </a:txBody>
                  <a:tcPr marT="91425" marB="91425" marR="91425" marL="91425">
                    <a:lnL cap="flat" cmpd="sng" w="9525">
                      <a:solidFill>
                        <a:srgbClr val="FF5563"/>
                      </a:solidFill>
                      <a:prstDash val="dot"/>
                      <a:round/>
                      <a:headEnd len="sm" w="sm" type="none"/>
                      <a:tailEnd len="sm" w="sm" type="none"/>
                    </a:lnL>
                    <a:lnR cap="flat" cmpd="sng" w="9525">
                      <a:solidFill>
                        <a:srgbClr val="FF5563"/>
                      </a:solidFill>
                      <a:prstDash val="dot"/>
                      <a:round/>
                      <a:headEnd len="sm" w="sm" type="none"/>
                      <a:tailEnd len="sm" w="sm" type="none"/>
                    </a:lnR>
                    <a:lnT cap="flat" cmpd="sng" w="9525">
                      <a:solidFill>
                        <a:srgbClr val="FF5563"/>
                      </a:solidFill>
                      <a:prstDash val="dot"/>
                      <a:round/>
                      <a:headEnd len="sm" w="sm" type="none"/>
                      <a:tailEnd len="sm" w="sm" type="none"/>
                    </a:lnT>
                    <a:lnB cap="flat" cmpd="sng" w="9525">
                      <a:solidFill>
                        <a:srgbClr val="FF5563"/>
                      </a:solidFill>
                      <a:prstDash val="dot"/>
                      <a:round/>
                      <a:headEnd len="sm" w="sm" type="none"/>
                      <a:tailEnd len="sm" w="sm" type="none"/>
                    </a:lnB>
                  </a:tcPr>
                </a:tc>
                <a:tc>
                  <a:txBody>
                    <a:bodyPr/>
                    <a:lstStyle/>
                    <a:p>
                      <a:pPr indent="0" lvl="0" marL="0" rtl="0" algn="l">
                        <a:spcBef>
                          <a:spcPts val="0"/>
                        </a:spcBef>
                        <a:spcAft>
                          <a:spcPts val="0"/>
                        </a:spcAft>
                        <a:buNone/>
                      </a:pPr>
                      <a:r>
                        <a:t/>
                      </a:r>
                      <a:endParaRPr sz="800">
                        <a:latin typeface="Poppins"/>
                        <a:ea typeface="Poppins"/>
                        <a:cs typeface="Poppins"/>
                        <a:sym typeface="Poppins"/>
                      </a:endParaRPr>
                    </a:p>
                    <a:p>
                      <a:pPr indent="0" lvl="0" marL="0" rtl="0" algn="l">
                        <a:spcBef>
                          <a:spcPts val="0"/>
                        </a:spcBef>
                        <a:spcAft>
                          <a:spcPts val="0"/>
                        </a:spcAft>
                        <a:buNone/>
                      </a:pPr>
                      <a:r>
                        <a:t/>
                      </a:r>
                      <a:endParaRPr sz="800">
                        <a:latin typeface="Poppins"/>
                        <a:ea typeface="Poppins"/>
                        <a:cs typeface="Poppins"/>
                        <a:sym typeface="Poppins"/>
                      </a:endParaRPr>
                    </a:p>
                    <a:p>
                      <a:pPr indent="0" lvl="0" marL="0" rtl="0" algn="l">
                        <a:spcBef>
                          <a:spcPts val="0"/>
                        </a:spcBef>
                        <a:spcAft>
                          <a:spcPts val="0"/>
                        </a:spcAft>
                        <a:buNone/>
                      </a:pPr>
                      <a:r>
                        <a:t/>
                      </a:r>
                      <a:endParaRPr sz="800">
                        <a:latin typeface="Poppins"/>
                        <a:ea typeface="Poppins"/>
                        <a:cs typeface="Poppins"/>
                        <a:sym typeface="Poppins"/>
                      </a:endParaRPr>
                    </a:p>
                    <a:p>
                      <a:pPr indent="0" lvl="0" marL="0" rtl="0" algn="l">
                        <a:spcBef>
                          <a:spcPts val="0"/>
                        </a:spcBef>
                        <a:spcAft>
                          <a:spcPts val="0"/>
                        </a:spcAft>
                        <a:buNone/>
                      </a:pPr>
                      <a:r>
                        <a:t/>
                      </a:r>
                      <a:endParaRPr sz="800">
                        <a:latin typeface="Poppins"/>
                        <a:ea typeface="Poppins"/>
                        <a:cs typeface="Poppins"/>
                        <a:sym typeface="Poppins"/>
                      </a:endParaRPr>
                    </a:p>
                    <a:p>
                      <a:pPr indent="0" lvl="0" marL="0" rtl="0" algn="l">
                        <a:spcBef>
                          <a:spcPts val="0"/>
                        </a:spcBef>
                        <a:spcAft>
                          <a:spcPts val="0"/>
                        </a:spcAft>
                        <a:buNone/>
                      </a:pPr>
                      <a:r>
                        <a:t/>
                      </a:r>
                      <a:endParaRPr sz="800">
                        <a:latin typeface="Poppins"/>
                        <a:ea typeface="Poppins"/>
                        <a:cs typeface="Poppins"/>
                        <a:sym typeface="Poppins"/>
                      </a:endParaRPr>
                    </a:p>
                    <a:p>
                      <a:pPr indent="0" lvl="0" marL="0" rtl="0" algn="l">
                        <a:spcBef>
                          <a:spcPts val="0"/>
                        </a:spcBef>
                        <a:spcAft>
                          <a:spcPts val="0"/>
                        </a:spcAft>
                        <a:buNone/>
                      </a:pPr>
                      <a:r>
                        <a:t/>
                      </a:r>
                      <a:endParaRPr sz="800">
                        <a:latin typeface="Poppins"/>
                        <a:ea typeface="Poppins"/>
                        <a:cs typeface="Poppins"/>
                        <a:sym typeface="Poppins"/>
                      </a:endParaRPr>
                    </a:p>
                    <a:p>
                      <a:pPr indent="0" lvl="0" marL="0" rtl="0" algn="l">
                        <a:spcBef>
                          <a:spcPts val="0"/>
                        </a:spcBef>
                        <a:spcAft>
                          <a:spcPts val="0"/>
                        </a:spcAft>
                        <a:buNone/>
                      </a:pPr>
                      <a:r>
                        <a:t/>
                      </a:r>
                      <a:endParaRPr sz="800">
                        <a:latin typeface="Poppins"/>
                        <a:ea typeface="Poppins"/>
                        <a:cs typeface="Poppins"/>
                        <a:sym typeface="Poppins"/>
                      </a:endParaRPr>
                    </a:p>
                    <a:p>
                      <a:pPr indent="0" lvl="0" marL="0" rtl="0" algn="l">
                        <a:spcBef>
                          <a:spcPts val="0"/>
                        </a:spcBef>
                        <a:spcAft>
                          <a:spcPts val="0"/>
                        </a:spcAft>
                        <a:buNone/>
                      </a:pPr>
                      <a:r>
                        <a:t/>
                      </a:r>
                      <a:endParaRPr sz="800">
                        <a:latin typeface="Poppins"/>
                        <a:ea typeface="Poppins"/>
                        <a:cs typeface="Poppins"/>
                        <a:sym typeface="Poppins"/>
                      </a:endParaRPr>
                    </a:p>
                    <a:p>
                      <a:pPr indent="0" lvl="0" marL="0" rtl="0" algn="l">
                        <a:spcBef>
                          <a:spcPts val="0"/>
                        </a:spcBef>
                        <a:spcAft>
                          <a:spcPts val="0"/>
                        </a:spcAft>
                        <a:buNone/>
                      </a:pPr>
                      <a:r>
                        <a:t/>
                      </a:r>
                      <a:endParaRPr sz="800">
                        <a:latin typeface="Poppins"/>
                        <a:ea typeface="Poppins"/>
                        <a:cs typeface="Poppins"/>
                        <a:sym typeface="Poppins"/>
                      </a:endParaRPr>
                    </a:p>
                    <a:p>
                      <a:pPr indent="0" lvl="0" marL="0" rtl="0" algn="l">
                        <a:spcBef>
                          <a:spcPts val="0"/>
                        </a:spcBef>
                        <a:spcAft>
                          <a:spcPts val="0"/>
                        </a:spcAft>
                        <a:buNone/>
                      </a:pPr>
                      <a:r>
                        <a:t/>
                      </a:r>
                      <a:endParaRPr sz="800">
                        <a:latin typeface="Poppins"/>
                        <a:ea typeface="Poppins"/>
                        <a:cs typeface="Poppins"/>
                        <a:sym typeface="Poppins"/>
                      </a:endParaRPr>
                    </a:p>
                    <a:p>
                      <a:pPr indent="0" lvl="0" marL="0" rtl="0" algn="l">
                        <a:spcBef>
                          <a:spcPts val="0"/>
                        </a:spcBef>
                        <a:spcAft>
                          <a:spcPts val="0"/>
                        </a:spcAft>
                        <a:buNone/>
                      </a:pPr>
                      <a:r>
                        <a:t/>
                      </a:r>
                      <a:endParaRPr sz="800">
                        <a:latin typeface="Poppins"/>
                        <a:ea typeface="Poppins"/>
                        <a:cs typeface="Poppins"/>
                        <a:sym typeface="Poppins"/>
                      </a:endParaRPr>
                    </a:p>
                    <a:p>
                      <a:pPr indent="0" lvl="0" marL="0" rtl="0" algn="l">
                        <a:spcBef>
                          <a:spcPts val="0"/>
                        </a:spcBef>
                        <a:spcAft>
                          <a:spcPts val="0"/>
                        </a:spcAft>
                        <a:buNone/>
                      </a:pPr>
                      <a:r>
                        <a:t/>
                      </a:r>
                      <a:endParaRPr sz="800">
                        <a:latin typeface="Poppins"/>
                        <a:ea typeface="Poppins"/>
                        <a:cs typeface="Poppins"/>
                        <a:sym typeface="Poppins"/>
                      </a:endParaRPr>
                    </a:p>
                    <a:p>
                      <a:pPr indent="0" lvl="0" marL="0" rtl="0" algn="l">
                        <a:spcBef>
                          <a:spcPts val="0"/>
                        </a:spcBef>
                        <a:spcAft>
                          <a:spcPts val="0"/>
                        </a:spcAft>
                        <a:buNone/>
                      </a:pPr>
                      <a:r>
                        <a:t/>
                      </a:r>
                      <a:endParaRPr sz="800">
                        <a:latin typeface="Poppins"/>
                        <a:ea typeface="Poppins"/>
                        <a:cs typeface="Poppins"/>
                        <a:sym typeface="Poppins"/>
                      </a:endParaRPr>
                    </a:p>
                  </a:txBody>
                  <a:tcPr marT="91425" marB="91425" marR="91425" marL="91425">
                    <a:lnL cap="flat" cmpd="sng" w="9525">
                      <a:solidFill>
                        <a:srgbClr val="FF5563"/>
                      </a:solidFill>
                      <a:prstDash val="dot"/>
                      <a:round/>
                      <a:headEnd len="sm" w="sm" type="none"/>
                      <a:tailEnd len="sm" w="sm" type="none"/>
                    </a:lnL>
                    <a:lnR cap="flat" cmpd="sng" w="9525">
                      <a:solidFill>
                        <a:srgbClr val="FF5563"/>
                      </a:solidFill>
                      <a:prstDash val="dot"/>
                      <a:round/>
                      <a:headEnd len="sm" w="sm" type="none"/>
                      <a:tailEnd len="sm" w="sm" type="none"/>
                    </a:lnR>
                    <a:lnT cap="flat" cmpd="sng" w="9525">
                      <a:solidFill>
                        <a:srgbClr val="FF5563"/>
                      </a:solidFill>
                      <a:prstDash val="solid"/>
                      <a:round/>
                      <a:headEnd len="sm" w="sm" type="none"/>
                      <a:tailEnd len="sm" w="sm" type="none"/>
                    </a:lnT>
                    <a:lnB cap="flat" cmpd="sng" w="9525">
                      <a:solidFill>
                        <a:srgbClr val="FF5563"/>
                      </a:solidFill>
                      <a:prstDash val="dot"/>
                      <a:round/>
                      <a:headEnd len="sm" w="sm" type="none"/>
                      <a:tailEnd len="sm" w="sm" type="none"/>
                    </a:lnB>
                  </a:tcPr>
                </a:tc>
                <a:tc>
                  <a:txBody>
                    <a:bodyPr/>
                    <a:lstStyle/>
                    <a:p>
                      <a:pPr indent="0" lvl="0" marL="0" rtl="0" algn="l">
                        <a:spcBef>
                          <a:spcPts val="0"/>
                        </a:spcBef>
                        <a:spcAft>
                          <a:spcPts val="0"/>
                        </a:spcAft>
                        <a:buNone/>
                      </a:pPr>
                      <a:r>
                        <a:t/>
                      </a:r>
                      <a:endParaRPr sz="800">
                        <a:latin typeface="Poppins"/>
                        <a:ea typeface="Poppins"/>
                        <a:cs typeface="Poppins"/>
                        <a:sym typeface="Poppins"/>
                      </a:endParaRPr>
                    </a:p>
                  </a:txBody>
                  <a:tcPr marT="91425" marB="91425" marR="91425" marL="91425">
                    <a:lnL cap="flat" cmpd="sng" w="9525">
                      <a:solidFill>
                        <a:srgbClr val="FF5563"/>
                      </a:solidFill>
                      <a:prstDash val="dot"/>
                      <a:round/>
                      <a:headEnd len="sm" w="sm" type="none"/>
                      <a:tailEnd len="sm" w="sm" type="none"/>
                    </a:lnL>
                    <a:lnR cap="flat" cmpd="sng" w="9525">
                      <a:solidFill>
                        <a:srgbClr val="FF5563"/>
                      </a:solidFill>
                      <a:prstDash val="dot"/>
                      <a:round/>
                      <a:headEnd len="sm" w="sm" type="none"/>
                      <a:tailEnd len="sm" w="sm" type="none"/>
                    </a:lnR>
                    <a:lnT cap="flat" cmpd="sng" w="9525">
                      <a:solidFill>
                        <a:srgbClr val="FF5563"/>
                      </a:solidFill>
                      <a:prstDash val="solid"/>
                      <a:round/>
                      <a:headEnd len="sm" w="sm" type="none"/>
                      <a:tailEnd len="sm" w="sm" type="none"/>
                    </a:lnT>
                    <a:lnB cap="flat" cmpd="sng" w="9525">
                      <a:solidFill>
                        <a:srgbClr val="FF5563"/>
                      </a:solidFill>
                      <a:prstDash val="dot"/>
                      <a:round/>
                      <a:headEnd len="sm" w="sm" type="none"/>
                      <a:tailEnd len="sm" w="sm" type="none"/>
                    </a:lnB>
                  </a:tcPr>
                </a:tc>
              </a:tr>
              <a:tr h="2098250">
                <a:tc>
                  <a:txBody>
                    <a:bodyPr/>
                    <a:lstStyle/>
                    <a:p>
                      <a:pPr indent="0" lvl="0" marL="0" rtl="0" algn="l">
                        <a:spcBef>
                          <a:spcPts val="0"/>
                        </a:spcBef>
                        <a:spcAft>
                          <a:spcPts val="0"/>
                        </a:spcAft>
                        <a:buNone/>
                      </a:pPr>
                      <a:r>
                        <a:rPr lang="fr" sz="1300">
                          <a:solidFill>
                            <a:srgbClr val="FF5563"/>
                          </a:solidFill>
                          <a:latin typeface="Poppins"/>
                          <a:ea typeface="Poppins"/>
                          <a:cs typeface="Poppins"/>
                          <a:sym typeface="Poppins"/>
                        </a:rPr>
                        <a:t>Partie prenante 2</a:t>
                      </a:r>
                      <a:endParaRPr sz="1300">
                        <a:solidFill>
                          <a:srgbClr val="FF5563"/>
                        </a:solidFill>
                        <a:latin typeface="Poppins"/>
                        <a:ea typeface="Poppins"/>
                        <a:cs typeface="Poppins"/>
                        <a:sym typeface="Poppins"/>
                      </a:endParaRPr>
                    </a:p>
                    <a:p>
                      <a:pPr indent="0" lvl="0" marL="0" rtl="0" algn="l">
                        <a:spcBef>
                          <a:spcPts val="0"/>
                        </a:spcBef>
                        <a:spcAft>
                          <a:spcPts val="0"/>
                        </a:spcAft>
                        <a:buNone/>
                      </a:pPr>
                      <a:r>
                        <a:t/>
                      </a:r>
                      <a:endParaRPr sz="1300">
                        <a:solidFill>
                          <a:srgbClr val="FF5563"/>
                        </a:solidFill>
                        <a:latin typeface="Poppins"/>
                        <a:ea typeface="Poppins"/>
                        <a:cs typeface="Poppins"/>
                        <a:sym typeface="Poppins"/>
                      </a:endParaRPr>
                    </a:p>
                    <a:p>
                      <a:pPr indent="0" lvl="0" marL="0" rtl="0" algn="l">
                        <a:spcBef>
                          <a:spcPts val="0"/>
                        </a:spcBef>
                        <a:spcAft>
                          <a:spcPts val="0"/>
                        </a:spcAft>
                        <a:buNone/>
                      </a:pPr>
                      <a:r>
                        <a:rPr i="1" lang="fr" sz="1300">
                          <a:solidFill>
                            <a:srgbClr val="FF5563"/>
                          </a:solidFill>
                          <a:latin typeface="Poppins ExtraLight"/>
                          <a:ea typeface="Poppins ExtraLight"/>
                          <a:cs typeface="Poppins ExtraLight"/>
                          <a:sym typeface="Poppins ExtraLight"/>
                        </a:rPr>
                        <a:t>Effet espéré : </a:t>
                      </a:r>
                      <a:endParaRPr sz="1300">
                        <a:solidFill>
                          <a:srgbClr val="FF5563"/>
                        </a:solidFill>
                        <a:latin typeface="Poppins"/>
                        <a:ea typeface="Poppins"/>
                        <a:cs typeface="Poppins"/>
                        <a:sym typeface="Poppins"/>
                      </a:endParaRPr>
                    </a:p>
                  </a:txBody>
                  <a:tcPr marT="91425" marB="91425" marR="91425" marL="91425">
                    <a:lnL cap="flat" cmpd="sng" w="9525">
                      <a:solidFill>
                        <a:srgbClr val="FF5563"/>
                      </a:solidFill>
                      <a:prstDash val="dot"/>
                      <a:round/>
                      <a:headEnd len="sm" w="sm" type="none"/>
                      <a:tailEnd len="sm" w="sm" type="none"/>
                    </a:lnL>
                    <a:lnR cap="flat" cmpd="sng" w="9525">
                      <a:solidFill>
                        <a:srgbClr val="FF5563"/>
                      </a:solidFill>
                      <a:prstDash val="dot"/>
                      <a:round/>
                      <a:headEnd len="sm" w="sm" type="none"/>
                      <a:tailEnd len="sm" w="sm" type="none"/>
                    </a:lnR>
                    <a:lnT cap="flat" cmpd="sng" w="9525">
                      <a:solidFill>
                        <a:srgbClr val="FF5563"/>
                      </a:solidFill>
                      <a:prstDash val="dot"/>
                      <a:round/>
                      <a:headEnd len="sm" w="sm" type="none"/>
                      <a:tailEnd len="sm" w="sm" type="none"/>
                    </a:lnT>
                    <a:lnB cap="flat" cmpd="sng" w="9525">
                      <a:solidFill>
                        <a:srgbClr val="FF5563"/>
                      </a:solidFill>
                      <a:prstDash val="dot"/>
                      <a:round/>
                      <a:headEnd len="sm" w="sm" type="none"/>
                      <a:tailEnd len="sm" w="sm" type="none"/>
                    </a:lnB>
                  </a:tcPr>
                </a:tc>
                <a:tc>
                  <a:txBody>
                    <a:bodyPr/>
                    <a:lstStyle/>
                    <a:p>
                      <a:pPr indent="0" lvl="0" marL="0" rtl="0" algn="l">
                        <a:spcBef>
                          <a:spcPts val="0"/>
                        </a:spcBef>
                        <a:spcAft>
                          <a:spcPts val="0"/>
                        </a:spcAft>
                        <a:buNone/>
                      </a:pPr>
                      <a:r>
                        <a:t/>
                      </a:r>
                      <a:endParaRPr sz="800">
                        <a:latin typeface="Poppins"/>
                        <a:ea typeface="Poppins"/>
                        <a:cs typeface="Poppins"/>
                        <a:sym typeface="Poppins"/>
                      </a:endParaRPr>
                    </a:p>
                    <a:p>
                      <a:pPr indent="0" lvl="0" marL="0" rtl="0" algn="l">
                        <a:spcBef>
                          <a:spcPts val="0"/>
                        </a:spcBef>
                        <a:spcAft>
                          <a:spcPts val="0"/>
                        </a:spcAft>
                        <a:buNone/>
                      </a:pPr>
                      <a:r>
                        <a:t/>
                      </a:r>
                      <a:endParaRPr sz="800">
                        <a:latin typeface="Poppins"/>
                        <a:ea typeface="Poppins"/>
                        <a:cs typeface="Poppins"/>
                        <a:sym typeface="Poppins"/>
                      </a:endParaRPr>
                    </a:p>
                    <a:p>
                      <a:pPr indent="0" lvl="0" marL="0" rtl="0" algn="l">
                        <a:spcBef>
                          <a:spcPts val="0"/>
                        </a:spcBef>
                        <a:spcAft>
                          <a:spcPts val="0"/>
                        </a:spcAft>
                        <a:buNone/>
                      </a:pPr>
                      <a:r>
                        <a:t/>
                      </a:r>
                      <a:endParaRPr sz="800">
                        <a:latin typeface="Poppins"/>
                        <a:ea typeface="Poppins"/>
                        <a:cs typeface="Poppins"/>
                        <a:sym typeface="Poppins"/>
                      </a:endParaRPr>
                    </a:p>
                    <a:p>
                      <a:pPr indent="0" lvl="0" marL="0" rtl="0" algn="l">
                        <a:spcBef>
                          <a:spcPts val="0"/>
                        </a:spcBef>
                        <a:spcAft>
                          <a:spcPts val="0"/>
                        </a:spcAft>
                        <a:buNone/>
                      </a:pPr>
                      <a:r>
                        <a:t/>
                      </a:r>
                      <a:endParaRPr sz="800">
                        <a:latin typeface="Poppins"/>
                        <a:ea typeface="Poppins"/>
                        <a:cs typeface="Poppins"/>
                        <a:sym typeface="Poppins"/>
                      </a:endParaRPr>
                    </a:p>
                    <a:p>
                      <a:pPr indent="0" lvl="0" marL="0" rtl="0" algn="l">
                        <a:spcBef>
                          <a:spcPts val="0"/>
                        </a:spcBef>
                        <a:spcAft>
                          <a:spcPts val="0"/>
                        </a:spcAft>
                        <a:buNone/>
                      </a:pPr>
                      <a:r>
                        <a:t/>
                      </a:r>
                      <a:endParaRPr sz="800">
                        <a:latin typeface="Poppins"/>
                        <a:ea typeface="Poppins"/>
                        <a:cs typeface="Poppins"/>
                        <a:sym typeface="Poppins"/>
                      </a:endParaRPr>
                    </a:p>
                    <a:p>
                      <a:pPr indent="0" lvl="0" marL="0" rtl="0" algn="l">
                        <a:spcBef>
                          <a:spcPts val="0"/>
                        </a:spcBef>
                        <a:spcAft>
                          <a:spcPts val="0"/>
                        </a:spcAft>
                        <a:buNone/>
                      </a:pPr>
                      <a:r>
                        <a:t/>
                      </a:r>
                      <a:endParaRPr sz="800">
                        <a:latin typeface="Poppins"/>
                        <a:ea typeface="Poppins"/>
                        <a:cs typeface="Poppins"/>
                        <a:sym typeface="Poppins"/>
                      </a:endParaRPr>
                    </a:p>
                    <a:p>
                      <a:pPr indent="0" lvl="0" marL="0" rtl="0" algn="l">
                        <a:spcBef>
                          <a:spcPts val="0"/>
                        </a:spcBef>
                        <a:spcAft>
                          <a:spcPts val="0"/>
                        </a:spcAft>
                        <a:buNone/>
                      </a:pPr>
                      <a:r>
                        <a:t/>
                      </a:r>
                      <a:endParaRPr sz="800">
                        <a:latin typeface="Poppins"/>
                        <a:ea typeface="Poppins"/>
                        <a:cs typeface="Poppins"/>
                        <a:sym typeface="Poppins"/>
                      </a:endParaRPr>
                    </a:p>
                    <a:p>
                      <a:pPr indent="0" lvl="0" marL="0" rtl="0" algn="l">
                        <a:spcBef>
                          <a:spcPts val="0"/>
                        </a:spcBef>
                        <a:spcAft>
                          <a:spcPts val="0"/>
                        </a:spcAft>
                        <a:buNone/>
                      </a:pPr>
                      <a:r>
                        <a:t/>
                      </a:r>
                      <a:endParaRPr sz="800">
                        <a:latin typeface="Poppins"/>
                        <a:ea typeface="Poppins"/>
                        <a:cs typeface="Poppins"/>
                        <a:sym typeface="Poppins"/>
                      </a:endParaRPr>
                    </a:p>
                    <a:p>
                      <a:pPr indent="0" lvl="0" marL="0" rtl="0" algn="l">
                        <a:spcBef>
                          <a:spcPts val="0"/>
                        </a:spcBef>
                        <a:spcAft>
                          <a:spcPts val="0"/>
                        </a:spcAft>
                        <a:buNone/>
                      </a:pPr>
                      <a:r>
                        <a:t/>
                      </a:r>
                      <a:endParaRPr sz="800">
                        <a:latin typeface="Poppins"/>
                        <a:ea typeface="Poppins"/>
                        <a:cs typeface="Poppins"/>
                        <a:sym typeface="Poppins"/>
                      </a:endParaRPr>
                    </a:p>
                    <a:p>
                      <a:pPr indent="0" lvl="0" marL="0" rtl="0" algn="l">
                        <a:spcBef>
                          <a:spcPts val="0"/>
                        </a:spcBef>
                        <a:spcAft>
                          <a:spcPts val="0"/>
                        </a:spcAft>
                        <a:buNone/>
                      </a:pPr>
                      <a:r>
                        <a:t/>
                      </a:r>
                      <a:endParaRPr sz="800">
                        <a:latin typeface="Poppins"/>
                        <a:ea typeface="Poppins"/>
                        <a:cs typeface="Poppins"/>
                        <a:sym typeface="Poppins"/>
                      </a:endParaRPr>
                    </a:p>
                    <a:p>
                      <a:pPr indent="0" lvl="0" marL="0" rtl="0" algn="l">
                        <a:spcBef>
                          <a:spcPts val="0"/>
                        </a:spcBef>
                        <a:spcAft>
                          <a:spcPts val="0"/>
                        </a:spcAft>
                        <a:buNone/>
                      </a:pPr>
                      <a:r>
                        <a:t/>
                      </a:r>
                      <a:endParaRPr sz="800">
                        <a:latin typeface="Poppins"/>
                        <a:ea typeface="Poppins"/>
                        <a:cs typeface="Poppins"/>
                        <a:sym typeface="Poppins"/>
                      </a:endParaRPr>
                    </a:p>
                    <a:p>
                      <a:pPr indent="0" lvl="0" marL="0" rtl="0" algn="l">
                        <a:spcBef>
                          <a:spcPts val="0"/>
                        </a:spcBef>
                        <a:spcAft>
                          <a:spcPts val="0"/>
                        </a:spcAft>
                        <a:buNone/>
                      </a:pPr>
                      <a:r>
                        <a:t/>
                      </a:r>
                      <a:endParaRPr sz="800">
                        <a:latin typeface="Poppins"/>
                        <a:ea typeface="Poppins"/>
                        <a:cs typeface="Poppins"/>
                        <a:sym typeface="Poppins"/>
                      </a:endParaRPr>
                    </a:p>
                    <a:p>
                      <a:pPr indent="0" lvl="0" marL="0" rtl="0" algn="l">
                        <a:spcBef>
                          <a:spcPts val="0"/>
                        </a:spcBef>
                        <a:spcAft>
                          <a:spcPts val="0"/>
                        </a:spcAft>
                        <a:buNone/>
                      </a:pPr>
                      <a:r>
                        <a:t/>
                      </a:r>
                      <a:endParaRPr sz="800">
                        <a:latin typeface="Poppins"/>
                        <a:ea typeface="Poppins"/>
                        <a:cs typeface="Poppins"/>
                        <a:sym typeface="Poppins"/>
                      </a:endParaRPr>
                    </a:p>
                  </a:txBody>
                  <a:tcPr marT="91425" marB="91425" marR="91425" marL="91425">
                    <a:lnL cap="flat" cmpd="sng" w="9525">
                      <a:solidFill>
                        <a:srgbClr val="FF5563"/>
                      </a:solidFill>
                      <a:prstDash val="dot"/>
                      <a:round/>
                      <a:headEnd len="sm" w="sm" type="none"/>
                      <a:tailEnd len="sm" w="sm" type="none"/>
                    </a:lnL>
                    <a:lnR cap="flat" cmpd="sng" w="9525">
                      <a:solidFill>
                        <a:srgbClr val="FF5563"/>
                      </a:solidFill>
                      <a:prstDash val="dot"/>
                      <a:round/>
                      <a:headEnd len="sm" w="sm" type="none"/>
                      <a:tailEnd len="sm" w="sm" type="none"/>
                    </a:lnR>
                    <a:lnT cap="flat" cmpd="sng" w="9525">
                      <a:solidFill>
                        <a:srgbClr val="FF5563"/>
                      </a:solidFill>
                      <a:prstDash val="dot"/>
                      <a:round/>
                      <a:headEnd len="sm" w="sm" type="none"/>
                      <a:tailEnd len="sm" w="sm" type="none"/>
                    </a:lnT>
                    <a:lnB cap="flat" cmpd="sng" w="9525">
                      <a:solidFill>
                        <a:srgbClr val="FF5563"/>
                      </a:solidFill>
                      <a:prstDash val="dot"/>
                      <a:round/>
                      <a:headEnd len="sm" w="sm" type="none"/>
                      <a:tailEnd len="sm" w="sm" type="none"/>
                    </a:lnB>
                  </a:tcPr>
                </a:tc>
                <a:tc>
                  <a:txBody>
                    <a:bodyPr/>
                    <a:lstStyle/>
                    <a:p>
                      <a:pPr indent="0" lvl="0" marL="0" rtl="0" algn="l">
                        <a:spcBef>
                          <a:spcPts val="0"/>
                        </a:spcBef>
                        <a:spcAft>
                          <a:spcPts val="0"/>
                        </a:spcAft>
                        <a:buNone/>
                      </a:pPr>
                      <a:r>
                        <a:t/>
                      </a:r>
                      <a:endParaRPr sz="800">
                        <a:latin typeface="Poppins"/>
                        <a:ea typeface="Poppins"/>
                        <a:cs typeface="Poppins"/>
                        <a:sym typeface="Poppins"/>
                      </a:endParaRPr>
                    </a:p>
                  </a:txBody>
                  <a:tcPr marT="91425" marB="91425" marR="91425" marL="91425">
                    <a:lnL cap="flat" cmpd="sng" w="9525">
                      <a:solidFill>
                        <a:srgbClr val="FF5563"/>
                      </a:solidFill>
                      <a:prstDash val="dot"/>
                      <a:round/>
                      <a:headEnd len="sm" w="sm" type="none"/>
                      <a:tailEnd len="sm" w="sm" type="none"/>
                    </a:lnL>
                    <a:lnR cap="flat" cmpd="sng" w="9525">
                      <a:solidFill>
                        <a:srgbClr val="FF5563"/>
                      </a:solidFill>
                      <a:prstDash val="dot"/>
                      <a:round/>
                      <a:headEnd len="sm" w="sm" type="none"/>
                      <a:tailEnd len="sm" w="sm" type="none"/>
                    </a:lnR>
                    <a:lnT cap="flat" cmpd="sng" w="9525">
                      <a:solidFill>
                        <a:srgbClr val="FF5563"/>
                      </a:solidFill>
                      <a:prstDash val="dot"/>
                      <a:round/>
                      <a:headEnd len="sm" w="sm" type="none"/>
                      <a:tailEnd len="sm" w="sm" type="none"/>
                    </a:lnT>
                    <a:lnB cap="flat" cmpd="sng" w="9525">
                      <a:solidFill>
                        <a:srgbClr val="FF5563"/>
                      </a:solidFill>
                      <a:prstDash val="dot"/>
                      <a:round/>
                      <a:headEnd len="sm" w="sm" type="none"/>
                      <a:tailEnd len="sm" w="sm" type="none"/>
                    </a:lnB>
                  </a:tcPr>
                </a:tc>
              </a:tr>
            </a:tbl>
          </a:graphicData>
        </a:graphic>
      </p:graphicFrame>
      <p:grpSp>
        <p:nvGrpSpPr>
          <p:cNvPr id="479" name="Google Shape;479;p39"/>
          <p:cNvGrpSpPr/>
          <p:nvPr/>
        </p:nvGrpSpPr>
        <p:grpSpPr>
          <a:xfrm>
            <a:off x="8759321" y="-24360"/>
            <a:ext cx="409359" cy="408719"/>
            <a:chOff x="8759321" y="-24360"/>
            <a:chExt cx="409359" cy="408719"/>
          </a:xfrm>
        </p:grpSpPr>
        <p:sp>
          <p:nvSpPr>
            <p:cNvPr id="480" name="Google Shape;480;p39"/>
            <p:cNvSpPr/>
            <p:nvPr/>
          </p:nvSpPr>
          <p:spPr>
            <a:xfrm>
              <a:off x="8835600" y="51600"/>
              <a:ext cx="256800" cy="256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481" name="Google Shape;481;p39"/>
            <p:cNvPicPr preferRelativeResize="0"/>
            <p:nvPr/>
          </p:nvPicPr>
          <p:blipFill>
            <a:blip r:embed="rId3">
              <a:alphaModFix/>
            </a:blip>
            <a:stretch>
              <a:fillRect/>
            </a:stretch>
          </p:blipFill>
          <p:spPr>
            <a:xfrm rot="876540">
              <a:off x="8796121" y="12571"/>
              <a:ext cx="335759" cy="334859"/>
            </a:xfrm>
            <a:prstGeom prst="rect">
              <a:avLst/>
            </a:prstGeom>
            <a:noFill/>
            <a:ln>
              <a:noFill/>
            </a:ln>
          </p:spPr>
        </p:pic>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40"/>
          <p:cNvSpPr/>
          <p:nvPr/>
        </p:nvSpPr>
        <p:spPr>
          <a:xfrm>
            <a:off x="83700" y="75300"/>
            <a:ext cx="8976600" cy="4992900"/>
          </a:xfrm>
          <a:prstGeom prst="rect">
            <a:avLst/>
          </a:prstGeom>
          <a:noFill/>
          <a:ln cap="flat" cmpd="sng" w="19050">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aphicFrame>
        <p:nvGraphicFramePr>
          <p:cNvPr id="487" name="Google Shape;487;p40"/>
          <p:cNvGraphicFramePr/>
          <p:nvPr/>
        </p:nvGraphicFramePr>
        <p:xfrm>
          <a:off x="180000" y="184100"/>
          <a:ext cx="3000000" cy="3000000"/>
        </p:xfrm>
        <a:graphic>
          <a:graphicData uri="http://schemas.openxmlformats.org/drawingml/2006/table">
            <a:tbl>
              <a:tblPr>
                <a:noFill/>
                <a:tableStyleId>{15E90AC8-8A14-44A8-B253-8C0FF95CBF40}</a:tableStyleId>
              </a:tblPr>
              <a:tblGrid>
                <a:gridCol w="2108525"/>
                <a:gridCol w="3224600"/>
                <a:gridCol w="3450875"/>
              </a:tblGrid>
              <a:tr h="400025">
                <a:tc>
                  <a:txBody>
                    <a:bodyPr/>
                    <a:lstStyle/>
                    <a:p>
                      <a:pPr indent="0" lvl="0" marL="0" rtl="0" algn="l">
                        <a:spcBef>
                          <a:spcPts val="0"/>
                        </a:spcBef>
                        <a:spcAft>
                          <a:spcPts val="0"/>
                        </a:spcAft>
                        <a:buNone/>
                      </a:pPr>
                      <a:r>
                        <a:t/>
                      </a:r>
                      <a:endParaRPr sz="2000">
                        <a:solidFill>
                          <a:srgbClr val="FFFFFF"/>
                        </a:solidFill>
                        <a:latin typeface="Poppins Black"/>
                        <a:ea typeface="Poppins Black"/>
                        <a:cs typeface="Poppins Black"/>
                        <a:sym typeface="Poppins Black"/>
                      </a:endParaRPr>
                    </a:p>
                  </a:txBody>
                  <a:tcPr marT="91425" marB="91425" marR="91425" marL="91425">
                    <a:lnL cap="flat" cmpd="sng" w="9525">
                      <a:solidFill>
                        <a:srgbClr val="FFFFFF"/>
                      </a:solidFill>
                      <a:prstDash val="solid"/>
                      <a:round/>
                      <a:headEnd len="sm" w="sm" type="none"/>
                      <a:tailEnd len="sm" w="sm" type="none"/>
                    </a:lnL>
                    <a:lnR cap="flat" cmpd="sng" w="9525">
                      <a:solidFill>
                        <a:srgbClr val="FF5563"/>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5563"/>
                      </a:solidFill>
                      <a:prstDash val="dot"/>
                      <a:round/>
                      <a:headEnd len="sm" w="sm" type="none"/>
                      <a:tailEnd len="sm" w="sm" type="none"/>
                    </a:lnB>
                    <a:solidFill>
                      <a:srgbClr val="FFFFFF"/>
                    </a:solidFill>
                  </a:tcPr>
                </a:tc>
                <a:tc>
                  <a:txBody>
                    <a:bodyPr/>
                    <a:lstStyle/>
                    <a:p>
                      <a:pPr indent="0" lvl="0" marL="0" rtl="0" algn="ctr">
                        <a:spcBef>
                          <a:spcPts val="0"/>
                        </a:spcBef>
                        <a:spcAft>
                          <a:spcPts val="0"/>
                        </a:spcAft>
                        <a:buNone/>
                      </a:pPr>
                      <a:r>
                        <a:rPr lang="fr" sz="1300">
                          <a:solidFill>
                            <a:srgbClr val="FFFFFF"/>
                          </a:solidFill>
                          <a:latin typeface="Poppins Black"/>
                          <a:ea typeface="Poppins Black"/>
                          <a:cs typeface="Poppins Black"/>
                          <a:sym typeface="Poppins Black"/>
                        </a:rPr>
                        <a:t>Ce qui facilite le changement</a:t>
                      </a:r>
                      <a:endParaRPr sz="1300">
                        <a:solidFill>
                          <a:srgbClr val="FFFFFF"/>
                        </a:solidFill>
                        <a:latin typeface="Poppins Black"/>
                        <a:ea typeface="Poppins Black"/>
                        <a:cs typeface="Poppins Black"/>
                        <a:sym typeface="Poppins Black"/>
                      </a:endParaRPr>
                    </a:p>
                  </a:txBody>
                  <a:tcPr marT="91425" marB="91425" marR="91425" marL="91425" anchor="ctr">
                    <a:lnL cap="flat" cmpd="sng" w="9525">
                      <a:solidFill>
                        <a:srgbClr val="FF5563"/>
                      </a:solidFill>
                      <a:prstDash val="solid"/>
                      <a:round/>
                      <a:headEnd len="sm" w="sm" type="none"/>
                      <a:tailEnd len="sm" w="sm" type="none"/>
                    </a:lnL>
                    <a:lnR cap="flat" cmpd="sng" w="9525">
                      <a:solidFill>
                        <a:srgbClr val="FF5563"/>
                      </a:solidFill>
                      <a:prstDash val="solid"/>
                      <a:round/>
                      <a:headEnd len="sm" w="sm" type="none"/>
                      <a:tailEnd len="sm" w="sm" type="none"/>
                    </a:lnR>
                    <a:lnT cap="flat" cmpd="sng" w="9525">
                      <a:solidFill>
                        <a:srgbClr val="FF5563"/>
                      </a:solidFill>
                      <a:prstDash val="solid"/>
                      <a:round/>
                      <a:headEnd len="sm" w="sm" type="none"/>
                      <a:tailEnd len="sm" w="sm" type="none"/>
                    </a:lnT>
                    <a:lnB cap="flat" cmpd="sng" w="9525">
                      <a:solidFill>
                        <a:srgbClr val="FF5563"/>
                      </a:solidFill>
                      <a:prstDash val="dot"/>
                      <a:round/>
                      <a:headEnd len="sm" w="sm" type="none"/>
                      <a:tailEnd len="sm" w="sm" type="none"/>
                    </a:lnB>
                    <a:solidFill>
                      <a:srgbClr val="FF5563"/>
                    </a:solidFill>
                  </a:tcPr>
                </a:tc>
                <a:tc>
                  <a:txBody>
                    <a:bodyPr/>
                    <a:lstStyle/>
                    <a:p>
                      <a:pPr indent="0" lvl="0" marL="0" rtl="0" algn="ctr">
                        <a:spcBef>
                          <a:spcPts val="0"/>
                        </a:spcBef>
                        <a:spcAft>
                          <a:spcPts val="0"/>
                        </a:spcAft>
                        <a:buNone/>
                      </a:pPr>
                      <a:r>
                        <a:rPr lang="fr" sz="1300">
                          <a:solidFill>
                            <a:srgbClr val="FFFFFF"/>
                          </a:solidFill>
                          <a:latin typeface="Poppins Black"/>
                          <a:ea typeface="Poppins Black"/>
                          <a:cs typeface="Poppins Black"/>
                          <a:sym typeface="Poppins Black"/>
                        </a:rPr>
                        <a:t>Ce qui empêche le changement</a:t>
                      </a:r>
                      <a:endParaRPr sz="700"/>
                    </a:p>
                  </a:txBody>
                  <a:tcPr marT="91425" marB="91425" marR="91425" marL="91425" anchor="ctr">
                    <a:lnL cap="flat" cmpd="sng" w="9525">
                      <a:solidFill>
                        <a:srgbClr val="FF5563"/>
                      </a:solidFill>
                      <a:prstDash val="solid"/>
                      <a:round/>
                      <a:headEnd len="sm" w="sm" type="none"/>
                      <a:tailEnd len="sm" w="sm" type="none"/>
                    </a:lnL>
                    <a:lnR cap="flat" cmpd="sng" w="9525">
                      <a:solidFill>
                        <a:srgbClr val="FF5563"/>
                      </a:solidFill>
                      <a:prstDash val="solid"/>
                      <a:round/>
                      <a:headEnd len="sm" w="sm" type="none"/>
                      <a:tailEnd len="sm" w="sm" type="none"/>
                    </a:lnR>
                    <a:lnT cap="flat" cmpd="sng" w="9525">
                      <a:solidFill>
                        <a:srgbClr val="FF5563"/>
                      </a:solidFill>
                      <a:prstDash val="solid"/>
                      <a:round/>
                      <a:headEnd len="sm" w="sm" type="none"/>
                      <a:tailEnd len="sm" w="sm" type="none"/>
                    </a:lnT>
                    <a:lnB cap="flat" cmpd="sng" w="9525">
                      <a:solidFill>
                        <a:srgbClr val="FF5563"/>
                      </a:solidFill>
                      <a:prstDash val="dot"/>
                      <a:round/>
                      <a:headEnd len="sm" w="sm" type="none"/>
                      <a:tailEnd len="sm" w="sm" type="none"/>
                    </a:lnB>
                    <a:solidFill>
                      <a:srgbClr val="FF5563"/>
                    </a:solidFill>
                  </a:tcPr>
                </a:tc>
              </a:tr>
              <a:tr h="1262600">
                <a:tc>
                  <a:txBody>
                    <a:bodyPr/>
                    <a:lstStyle/>
                    <a:p>
                      <a:pPr indent="0" lvl="0" marL="0" rtl="0" algn="l">
                        <a:lnSpc>
                          <a:spcPct val="90000"/>
                        </a:lnSpc>
                        <a:spcBef>
                          <a:spcPts val="0"/>
                        </a:spcBef>
                        <a:spcAft>
                          <a:spcPts val="0"/>
                        </a:spcAft>
                        <a:buNone/>
                      </a:pPr>
                      <a:r>
                        <a:rPr b="1" lang="fr" sz="1000">
                          <a:solidFill>
                            <a:srgbClr val="FF5563"/>
                          </a:solidFill>
                          <a:latin typeface="Caveat"/>
                          <a:ea typeface="Caveat"/>
                          <a:cs typeface="Caveat"/>
                          <a:sym typeface="Caveat"/>
                        </a:rPr>
                        <a:t>Les bâtisseurs (Coordinateur PRE Coordinateur service jeunesse…) chargés de piloter la mise en œuvre de la feuille de route initiée par l’accompagnement </a:t>
                      </a:r>
                      <a:endParaRPr b="1" sz="1000">
                        <a:solidFill>
                          <a:srgbClr val="FF5563"/>
                        </a:solidFill>
                        <a:latin typeface="Caveat"/>
                        <a:ea typeface="Caveat"/>
                        <a:cs typeface="Caveat"/>
                        <a:sym typeface="Caveat"/>
                      </a:endParaRPr>
                    </a:p>
                    <a:p>
                      <a:pPr indent="0" lvl="0" marL="0" rtl="0" algn="l">
                        <a:lnSpc>
                          <a:spcPct val="90000"/>
                        </a:lnSpc>
                        <a:spcBef>
                          <a:spcPts val="0"/>
                        </a:spcBef>
                        <a:spcAft>
                          <a:spcPts val="0"/>
                        </a:spcAft>
                        <a:buNone/>
                      </a:pPr>
                      <a:r>
                        <a:t/>
                      </a:r>
                      <a:endParaRPr sz="1300">
                        <a:solidFill>
                          <a:srgbClr val="FF5563"/>
                        </a:solidFill>
                        <a:latin typeface="Poppins"/>
                        <a:ea typeface="Poppins"/>
                        <a:cs typeface="Poppins"/>
                        <a:sym typeface="Poppins"/>
                      </a:endParaRPr>
                    </a:p>
                    <a:p>
                      <a:pPr indent="0" lvl="0" marL="0" rtl="0" algn="l">
                        <a:lnSpc>
                          <a:spcPct val="90000"/>
                        </a:lnSpc>
                        <a:spcBef>
                          <a:spcPts val="0"/>
                        </a:spcBef>
                        <a:spcAft>
                          <a:spcPts val="0"/>
                        </a:spcAft>
                        <a:buClr>
                          <a:schemeClr val="dk1"/>
                        </a:buClr>
                        <a:buSzPts val="1100"/>
                        <a:buFont typeface="Arial"/>
                        <a:buNone/>
                      </a:pPr>
                      <a:r>
                        <a:rPr i="1" lang="fr" sz="900">
                          <a:solidFill>
                            <a:srgbClr val="FF5563"/>
                          </a:solidFill>
                          <a:latin typeface="Caveat"/>
                          <a:ea typeface="Caveat"/>
                          <a:cs typeface="Caveat"/>
                          <a:sym typeface="Caveat"/>
                        </a:rPr>
                        <a:t>Effet espéré : être autonome dans la conduite </a:t>
                      </a:r>
                      <a:endParaRPr i="1" sz="900">
                        <a:solidFill>
                          <a:srgbClr val="FF5563"/>
                        </a:solidFill>
                        <a:latin typeface="Caveat"/>
                        <a:ea typeface="Caveat"/>
                        <a:cs typeface="Caveat"/>
                        <a:sym typeface="Caveat"/>
                      </a:endParaRPr>
                    </a:p>
                    <a:p>
                      <a:pPr indent="0" lvl="0" marL="0" rtl="0" algn="l">
                        <a:lnSpc>
                          <a:spcPct val="90000"/>
                        </a:lnSpc>
                        <a:spcBef>
                          <a:spcPts val="0"/>
                        </a:spcBef>
                        <a:spcAft>
                          <a:spcPts val="0"/>
                        </a:spcAft>
                        <a:buNone/>
                      </a:pPr>
                      <a:r>
                        <a:rPr i="1" lang="fr" sz="900">
                          <a:solidFill>
                            <a:srgbClr val="FF5563"/>
                          </a:solidFill>
                          <a:latin typeface="Caveat"/>
                          <a:ea typeface="Caveat"/>
                          <a:cs typeface="Caveat"/>
                          <a:sym typeface="Caveat"/>
                        </a:rPr>
                        <a:t>d’une feuille de route d’actions autour de l’éducation au médias numériques sur leur territoire</a:t>
                      </a:r>
                      <a:endParaRPr i="1" sz="900">
                        <a:solidFill>
                          <a:srgbClr val="FF5563"/>
                        </a:solidFill>
                        <a:latin typeface="Caveat"/>
                        <a:ea typeface="Caveat"/>
                        <a:cs typeface="Caveat"/>
                        <a:sym typeface="Caveat"/>
                      </a:endParaRPr>
                    </a:p>
                  </a:txBody>
                  <a:tcPr marT="91425" marB="91425" marR="91425" marL="91425" anchor="ctr">
                    <a:lnL cap="flat" cmpd="sng" w="9525">
                      <a:solidFill>
                        <a:srgbClr val="FF5563"/>
                      </a:solidFill>
                      <a:prstDash val="dot"/>
                      <a:round/>
                      <a:headEnd len="sm" w="sm" type="none"/>
                      <a:tailEnd len="sm" w="sm" type="none"/>
                    </a:lnL>
                    <a:lnR cap="flat" cmpd="sng" w="9525">
                      <a:solidFill>
                        <a:srgbClr val="FF5563"/>
                      </a:solidFill>
                      <a:prstDash val="dot"/>
                      <a:round/>
                      <a:headEnd len="sm" w="sm" type="none"/>
                      <a:tailEnd len="sm" w="sm" type="none"/>
                    </a:lnR>
                    <a:lnT cap="flat" cmpd="sng" w="9525">
                      <a:solidFill>
                        <a:srgbClr val="FF5563"/>
                      </a:solidFill>
                      <a:prstDash val="dot"/>
                      <a:round/>
                      <a:headEnd len="sm" w="sm" type="none"/>
                      <a:tailEnd len="sm" w="sm" type="none"/>
                    </a:lnT>
                    <a:lnB cap="flat" cmpd="sng" w="9525">
                      <a:solidFill>
                        <a:srgbClr val="FF5563"/>
                      </a:solidFill>
                      <a:prstDash val="dot"/>
                      <a:round/>
                      <a:headEnd len="sm" w="sm" type="none"/>
                      <a:tailEnd len="sm" w="sm" type="none"/>
                    </a:lnB>
                  </a:tcPr>
                </a:tc>
                <a:tc>
                  <a:txBody>
                    <a:bodyPr/>
                    <a:lstStyle/>
                    <a:p>
                      <a:pPr indent="-292100" lvl="0" marL="457200" rtl="0" algn="l">
                        <a:lnSpc>
                          <a:spcPct val="90000"/>
                        </a:lnSpc>
                        <a:spcBef>
                          <a:spcPts val="0"/>
                        </a:spcBef>
                        <a:spcAft>
                          <a:spcPts val="0"/>
                        </a:spcAft>
                        <a:buClr>
                          <a:srgbClr val="29235C"/>
                        </a:buClr>
                        <a:buSzPts val="1000"/>
                        <a:buFont typeface="Caveat"/>
                        <a:buChar char="➔"/>
                      </a:pPr>
                      <a:r>
                        <a:rPr lang="fr" sz="1000">
                          <a:solidFill>
                            <a:srgbClr val="29235C"/>
                          </a:solidFill>
                          <a:latin typeface="Caveat"/>
                          <a:ea typeface="Caveat"/>
                          <a:cs typeface="Caveat"/>
                          <a:sym typeface="Caveat"/>
                        </a:rPr>
                        <a:t>Bien connaître qui sont les acteurs concernés </a:t>
                      </a:r>
                      <a:br>
                        <a:rPr lang="fr" sz="1000">
                          <a:solidFill>
                            <a:srgbClr val="29235C"/>
                          </a:solidFill>
                          <a:latin typeface="Caveat"/>
                          <a:ea typeface="Caveat"/>
                          <a:cs typeface="Caveat"/>
                          <a:sym typeface="Caveat"/>
                        </a:rPr>
                      </a:br>
                      <a:r>
                        <a:rPr lang="fr" sz="1000">
                          <a:solidFill>
                            <a:srgbClr val="29235C"/>
                          </a:solidFill>
                          <a:latin typeface="Caveat"/>
                          <a:ea typeface="Caveat"/>
                          <a:cs typeface="Caveat"/>
                          <a:sym typeface="Caveat"/>
                        </a:rPr>
                        <a:t>et leurs propositions</a:t>
                      </a:r>
                      <a:endParaRPr sz="1000">
                        <a:solidFill>
                          <a:srgbClr val="29235C"/>
                        </a:solidFill>
                        <a:latin typeface="Caveat"/>
                        <a:ea typeface="Caveat"/>
                        <a:cs typeface="Caveat"/>
                        <a:sym typeface="Caveat"/>
                      </a:endParaRPr>
                    </a:p>
                    <a:p>
                      <a:pPr indent="-292100" lvl="0" marL="457200" rtl="0" algn="l">
                        <a:lnSpc>
                          <a:spcPct val="90000"/>
                        </a:lnSpc>
                        <a:spcBef>
                          <a:spcPts val="300"/>
                        </a:spcBef>
                        <a:spcAft>
                          <a:spcPts val="0"/>
                        </a:spcAft>
                        <a:buClr>
                          <a:srgbClr val="29235C"/>
                        </a:buClr>
                        <a:buSzPts val="1000"/>
                        <a:buFont typeface="Caveat"/>
                        <a:buChar char="➔"/>
                      </a:pPr>
                      <a:r>
                        <a:rPr lang="fr" sz="1000">
                          <a:solidFill>
                            <a:srgbClr val="29235C"/>
                          </a:solidFill>
                          <a:latin typeface="Caveat"/>
                          <a:ea typeface="Caveat"/>
                          <a:cs typeface="Caveat"/>
                          <a:sym typeface="Caveat"/>
                        </a:rPr>
                        <a:t>Cerner les différentes problématiques de l’éducation aux médias numériques et être alignés sur l’approche du sujet</a:t>
                      </a:r>
                      <a:endParaRPr sz="1000">
                        <a:solidFill>
                          <a:srgbClr val="29235C"/>
                        </a:solidFill>
                        <a:latin typeface="Caveat"/>
                        <a:ea typeface="Caveat"/>
                        <a:cs typeface="Caveat"/>
                        <a:sym typeface="Caveat"/>
                      </a:endParaRPr>
                    </a:p>
                    <a:p>
                      <a:pPr indent="-292100" lvl="0" marL="457200" rtl="0" algn="l">
                        <a:lnSpc>
                          <a:spcPct val="90000"/>
                        </a:lnSpc>
                        <a:spcBef>
                          <a:spcPts val="300"/>
                        </a:spcBef>
                        <a:spcAft>
                          <a:spcPts val="0"/>
                        </a:spcAft>
                        <a:buClr>
                          <a:srgbClr val="29235C"/>
                        </a:buClr>
                        <a:buSzPts val="1000"/>
                        <a:buFont typeface="Caveat"/>
                        <a:buChar char="➔"/>
                      </a:pPr>
                      <a:r>
                        <a:rPr lang="fr" sz="1000">
                          <a:solidFill>
                            <a:srgbClr val="29235C"/>
                          </a:solidFill>
                          <a:latin typeface="Caveat"/>
                          <a:ea typeface="Caveat"/>
                          <a:cs typeface="Caveat"/>
                          <a:sym typeface="Caveat"/>
                        </a:rPr>
                        <a:t>Prendre appui sur une expérience d’une action concrète déjà existante sur le territoire </a:t>
                      </a:r>
                      <a:endParaRPr sz="1000">
                        <a:solidFill>
                          <a:srgbClr val="29235C"/>
                        </a:solidFill>
                        <a:latin typeface="Caveat"/>
                        <a:ea typeface="Caveat"/>
                        <a:cs typeface="Caveat"/>
                        <a:sym typeface="Caveat"/>
                      </a:endParaRPr>
                    </a:p>
                    <a:p>
                      <a:pPr indent="-292100" lvl="0" marL="457200" rtl="0" algn="l">
                        <a:lnSpc>
                          <a:spcPct val="90000"/>
                        </a:lnSpc>
                        <a:spcBef>
                          <a:spcPts val="300"/>
                        </a:spcBef>
                        <a:spcAft>
                          <a:spcPts val="300"/>
                        </a:spcAft>
                        <a:buClr>
                          <a:srgbClr val="29235C"/>
                        </a:buClr>
                        <a:buSzPts val="1000"/>
                        <a:buFont typeface="Caveat"/>
                        <a:buChar char="➔"/>
                      </a:pPr>
                      <a:r>
                        <a:rPr lang="fr" sz="1000">
                          <a:solidFill>
                            <a:srgbClr val="29235C"/>
                          </a:solidFill>
                          <a:latin typeface="Caveat"/>
                          <a:ea typeface="Caveat"/>
                          <a:cs typeface="Caveat"/>
                          <a:sym typeface="Caveat"/>
                        </a:rPr>
                        <a:t>Avoir à sa disposition des ressources immédiatement opérationnelles</a:t>
                      </a:r>
                      <a:endParaRPr sz="1000">
                        <a:solidFill>
                          <a:srgbClr val="29235C"/>
                        </a:solidFill>
                        <a:latin typeface="Caveat"/>
                        <a:ea typeface="Caveat"/>
                        <a:cs typeface="Caveat"/>
                        <a:sym typeface="Caveat"/>
                      </a:endParaRPr>
                    </a:p>
                  </a:txBody>
                  <a:tcPr marT="91425" marB="91425" marR="91425" marL="91425" anchor="ctr">
                    <a:lnL cap="flat" cmpd="sng" w="9525">
                      <a:solidFill>
                        <a:srgbClr val="FF5563"/>
                      </a:solidFill>
                      <a:prstDash val="dot"/>
                      <a:round/>
                      <a:headEnd len="sm" w="sm" type="none"/>
                      <a:tailEnd len="sm" w="sm" type="none"/>
                    </a:lnL>
                    <a:lnR cap="flat" cmpd="sng" w="9525">
                      <a:solidFill>
                        <a:srgbClr val="FF5563"/>
                      </a:solidFill>
                      <a:prstDash val="dot"/>
                      <a:round/>
                      <a:headEnd len="sm" w="sm" type="none"/>
                      <a:tailEnd len="sm" w="sm" type="none"/>
                    </a:lnR>
                    <a:lnT cap="flat" cmpd="sng" w="9525">
                      <a:solidFill>
                        <a:srgbClr val="FF5563"/>
                      </a:solidFill>
                      <a:prstDash val="dot"/>
                      <a:round/>
                      <a:headEnd len="sm" w="sm" type="none"/>
                      <a:tailEnd len="sm" w="sm" type="none"/>
                    </a:lnT>
                    <a:lnB cap="flat" cmpd="sng" w="9525">
                      <a:solidFill>
                        <a:srgbClr val="FF5563"/>
                      </a:solidFill>
                      <a:prstDash val="dot"/>
                      <a:round/>
                      <a:headEnd len="sm" w="sm" type="none"/>
                      <a:tailEnd len="sm" w="sm" type="none"/>
                    </a:lnB>
                  </a:tcPr>
                </a:tc>
                <a:tc>
                  <a:txBody>
                    <a:bodyPr/>
                    <a:lstStyle/>
                    <a:p>
                      <a:pPr indent="-292100" lvl="0" marL="457200" rtl="0" algn="l">
                        <a:lnSpc>
                          <a:spcPct val="90000"/>
                        </a:lnSpc>
                        <a:spcBef>
                          <a:spcPts val="0"/>
                        </a:spcBef>
                        <a:spcAft>
                          <a:spcPts val="0"/>
                        </a:spcAft>
                        <a:buClr>
                          <a:srgbClr val="29235C"/>
                        </a:buClr>
                        <a:buSzPts val="1000"/>
                        <a:buFont typeface="Caveat"/>
                        <a:buChar char="➔"/>
                      </a:pPr>
                      <a:r>
                        <a:rPr lang="fr" sz="1000">
                          <a:solidFill>
                            <a:srgbClr val="29235C"/>
                          </a:solidFill>
                          <a:latin typeface="Caveat"/>
                          <a:ea typeface="Caveat"/>
                          <a:cs typeface="Caveat"/>
                          <a:sym typeface="Caveat"/>
                        </a:rPr>
                        <a:t>Le temps à y consacrer pour y arriver (calendrier électoral, temps de travail et de coordination pour les bâtisseurs…) </a:t>
                      </a:r>
                      <a:endParaRPr sz="1000">
                        <a:solidFill>
                          <a:srgbClr val="29235C"/>
                        </a:solidFill>
                        <a:latin typeface="Caveat"/>
                        <a:ea typeface="Caveat"/>
                        <a:cs typeface="Caveat"/>
                        <a:sym typeface="Caveat"/>
                      </a:endParaRPr>
                    </a:p>
                    <a:p>
                      <a:pPr indent="-292100" lvl="0" marL="457200" rtl="0" algn="l">
                        <a:lnSpc>
                          <a:spcPct val="90000"/>
                        </a:lnSpc>
                        <a:spcBef>
                          <a:spcPts val="300"/>
                        </a:spcBef>
                        <a:spcAft>
                          <a:spcPts val="300"/>
                        </a:spcAft>
                        <a:buClr>
                          <a:srgbClr val="29235C"/>
                        </a:buClr>
                        <a:buSzPts val="1000"/>
                        <a:buFont typeface="Caveat"/>
                        <a:buChar char="➔"/>
                      </a:pPr>
                      <a:r>
                        <a:rPr lang="fr" sz="1000">
                          <a:solidFill>
                            <a:srgbClr val="29235C"/>
                          </a:solidFill>
                          <a:latin typeface="Caveat"/>
                          <a:ea typeface="Caveat"/>
                          <a:cs typeface="Caveat"/>
                          <a:sym typeface="Caveat"/>
                        </a:rPr>
                        <a:t>La diversité des cultures professionnelles.</a:t>
                      </a:r>
                      <a:endParaRPr sz="1000">
                        <a:solidFill>
                          <a:srgbClr val="29235C"/>
                        </a:solidFill>
                        <a:latin typeface="Caveat"/>
                        <a:ea typeface="Caveat"/>
                        <a:cs typeface="Caveat"/>
                        <a:sym typeface="Caveat"/>
                      </a:endParaRPr>
                    </a:p>
                  </a:txBody>
                  <a:tcPr marT="91425" marB="91425" marR="91425" marL="91425" anchor="ctr">
                    <a:lnL cap="flat" cmpd="sng" w="9525">
                      <a:solidFill>
                        <a:srgbClr val="FF5563"/>
                      </a:solidFill>
                      <a:prstDash val="dot"/>
                      <a:round/>
                      <a:headEnd len="sm" w="sm" type="none"/>
                      <a:tailEnd len="sm" w="sm" type="none"/>
                    </a:lnL>
                    <a:lnR cap="flat" cmpd="sng" w="9525">
                      <a:solidFill>
                        <a:srgbClr val="FF5563"/>
                      </a:solidFill>
                      <a:prstDash val="dot"/>
                      <a:round/>
                      <a:headEnd len="sm" w="sm" type="none"/>
                      <a:tailEnd len="sm" w="sm" type="none"/>
                    </a:lnR>
                    <a:lnT cap="flat" cmpd="sng" w="9525">
                      <a:solidFill>
                        <a:srgbClr val="FF5563"/>
                      </a:solidFill>
                      <a:prstDash val="dot"/>
                      <a:round/>
                      <a:headEnd len="sm" w="sm" type="none"/>
                      <a:tailEnd len="sm" w="sm" type="none"/>
                    </a:lnT>
                    <a:lnB cap="flat" cmpd="sng" w="9525">
                      <a:solidFill>
                        <a:srgbClr val="FF5563"/>
                      </a:solidFill>
                      <a:prstDash val="dot"/>
                      <a:round/>
                      <a:headEnd len="sm" w="sm" type="none"/>
                      <a:tailEnd len="sm" w="sm" type="none"/>
                    </a:lnB>
                  </a:tcPr>
                </a:tc>
              </a:tr>
              <a:tr h="1525125">
                <a:tc>
                  <a:txBody>
                    <a:bodyPr/>
                    <a:lstStyle/>
                    <a:p>
                      <a:pPr indent="0" lvl="0" marL="0" rtl="0" algn="l">
                        <a:lnSpc>
                          <a:spcPct val="90000"/>
                        </a:lnSpc>
                        <a:spcBef>
                          <a:spcPts val="0"/>
                        </a:spcBef>
                        <a:spcAft>
                          <a:spcPts val="0"/>
                        </a:spcAft>
                        <a:buNone/>
                      </a:pPr>
                      <a:r>
                        <a:rPr b="1" lang="fr" sz="1000">
                          <a:solidFill>
                            <a:srgbClr val="FF5563"/>
                          </a:solidFill>
                          <a:latin typeface="Caveat"/>
                          <a:ea typeface="Caveat"/>
                          <a:cs typeface="Caveat"/>
                          <a:sym typeface="Caveat"/>
                        </a:rPr>
                        <a:t>Les pro de l’éducation repérés par les bâtisseurs, au contact des publics finaux (médiathécaires, animateurs du club ado, périsco, petite enfance, enseignant cycle 1 et 2…) chargés de répondre aux besoins des publics en matière d’éducation au numérique dans le cadre fixé par la feuille de route</a:t>
                      </a:r>
                      <a:endParaRPr b="1" sz="1000">
                        <a:solidFill>
                          <a:srgbClr val="FF5563"/>
                        </a:solidFill>
                        <a:latin typeface="Caveat"/>
                        <a:ea typeface="Caveat"/>
                        <a:cs typeface="Caveat"/>
                        <a:sym typeface="Caveat"/>
                      </a:endParaRPr>
                    </a:p>
                    <a:p>
                      <a:pPr indent="0" lvl="0" marL="0" rtl="0" algn="l">
                        <a:lnSpc>
                          <a:spcPct val="90000"/>
                        </a:lnSpc>
                        <a:spcBef>
                          <a:spcPts val="0"/>
                        </a:spcBef>
                        <a:spcAft>
                          <a:spcPts val="0"/>
                        </a:spcAft>
                        <a:buNone/>
                      </a:pPr>
                      <a:r>
                        <a:t/>
                      </a:r>
                      <a:endParaRPr sz="1300">
                        <a:solidFill>
                          <a:srgbClr val="FF5563"/>
                        </a:solidFill>
                        <a:latin typeface="Poppins"/>
                        <a:ea typeface="Poppins"/>
                        <a:cs typeface="Poppins"/>
                        <a:sym typeface="Poppins"/>
                      </a:endParaRPr>
                    </a:p>
                    <a:p>
                      <a:pPr indent="0" lvl="0" marL="0" rtl="0" algn="l">
                        <a:lnSpc>
                          <a:spcPct val="90000"/>
                        </a:lnSpc>
                        <a:spcBef>
                          <a:spcPts val="0"/>
                        </a:spcBef>
                        <a:spcAft>
                          <a:spcPts val="0"/>
                        </a:spcAft>
                        <a:buNone/>
                      </a:pPr>
                      <a:r>
                        <a:rPr i="1" lang="fr" sz="900">
                          <a:solidFill>
                            <a:srgbClr val="FF5563"/>
                          </a:solidFill>
                          <a:latin typeface="Caveat"/>
                          <a:ea typeface="Caveat"/>
                          <a:cs typeface="Caveat"/>
                          <a:sym typeface="Caveat"/>
                        </a:rPr>
                        <a:t>Effet espéré : être autonome dans l’accompagnement spécifique des situations vécues par leurs publics </a:t>
                      </a:r>
                      <a:endParaRPr i="1" sz="900">
                        <a:solidFill>
                          <a:srgbClr val="FF5563"/>
                        </a:solidFill>
                        <a:latin typeface="Caveat"/>
                        <a:ea typeface="Caveat"/>
                        <a:cs typeface="Caveat"/>
                        <a:sym typeface="Caveat"/>
                      </a:endParaRPr>
                    </a:p>
                  </a:txBody>
                  <a:tcPr marT="91425" marB="91425" marR="91425" marL="91425" anchor="ctr">
                    <a:lnL cap="flat" cmpd="sng" w="9525">
                      <a:solidFill>
                        <a:srgbClr val="FF5563"/>
                      </a:solidFill>
                      <a:prstDash val="dot"/>
                      <a:round/>
                      <a:headEnd len="sm" w="sm" type="none"/>
                      <a:tailEnd len="sm" w="sm" type="none"/>
                    </a:lnL>
                    <a:lnR cap="flat" cmpd="sng" w="9525">
                      <a:solidFill>
                        <a:srgbClr val="FF5563"/>
                      </a:solidFill>
                      <a:prstDash val="dot"/>
                      <a:round/>
                      <a:headEnd len="sm" w="sm" type="none"/>
                      <a:tailEnd len="sm" w="sm" type="none"/>
                    </a:lnR>
                    <a:lnT cap="flat" cmpd="sng" w="9525">
                      <a:solidFill>
                        <a:srgbClr val="FF5563"/>
                      </a:solidFill>
                      <a:prstDash val="dot"/>
                      <a:round/>
                      <a:headEnd len="sm" w="sm" type="none"/>
                      <a:tailEnd len="sm" w="sm" type="none"/>
                    </a:lnT>
                    <a:lnB cap="flat" cmpd="sng" w="9525">
                      <a:solidFill>
                        <a:srgbClr val="FF5563"/>
                      </a:solidFill>
                      <a:prstDash val="dot"/>
                      <a:round/>
                      <a:headEnd len="sm" w="sm" type="none"/>
                      <a:tailEnd len="sm" w="sm" type="none"/>
                    </a:lnB>
                  </a:tcPr>
                </a:tc>
                <a:tc>
                  <a:txBody>
                    <a:bodyPr/>
                    <a:lstStyle/>
                    <a:p>
                      <a:pPr indent="-292100" lvl="0" marL="457200" rtl="0" algn="l">
                        <a:lnSpc>
                          <a:spcPct val="90000"/>
                        </a:lnSpc>
                        <a:spcBef>
                          <a:spcPts val="0"/>
                        </a:spcBef>
                        <a:spcAft>
                          <a:spcPts val="0"/>
                        </a:spcAft>
                        <a:buClr>
                          <a:srgbClr val="29235C"/>
                        </a:buClr>
                        <a:buSzPts val="1000"/>
                        <a:buFont typeface="Caveat"/>
                        <a:buChar char="➔"/>
                      </a:pPr>
                      <a:r>
                        <a:rPr lang="fr" sz="1000">
                          <a:solidFill>
                            <a:srgbClr val="29235C"/>
                          </a:solidFill>
                          <a:latin typeface="Caveat"/>
                          <a:ea typeface="Caveat"/>
                          <a:cs typeface="Caveat"/>
                          <a:sym typeface="Caveat"/>
                        </a:rPr>
                        <a:t>La mise en commun des approches, des expériences et des compétences pour cerner la complexité des besoins des publics à l’échelle d’un territoire</a:t>
                      </a:r>
                      <a:endParaRPr sz="1000">
                        <a:solidFill>
                          <a:srgbClr val="29235C"/>
                        </a:solidFill>
                        <a:latin typeface="Caveat"/>
                        <a:ea typeface="Caveat"/>
                        <a:cs typeface="Caveat"/>
                        <a:sym typeface="Caveat"/>
                      </a:endParaRPr>
                    </a:p>
                    <a:p>
                      <a:pPr indent="-292100" lvl="0" marL="457200" rtl="0" algn="l">
                        <a:lnSpc>
                          <a:spcPct val="90000"/>
                        </a:lnSpc>
                        <a:spcBef>
                          <a:spcPts val="300"/>
                        </a:spcBef>
                        <a:spcAft>
                          <a:spcPts val="0"/>
                        </a:spcAft>
                        <a:buClr>
                          <a:srgbClr val="29235C"/>
                        </a:buClr>
                        <a:buSzPts val="1000"/>
                        <a:buFont typeface="Caveat"/>
                        <a:buChar char="➔"/>
                      </a:pPr>
                      <a:r>
                        <a:rPr lang="fr" sz="1000">
                          <a:solidFill>
                            <a:srgbClr val="29235C"/>
                          </a:solidFill>
                          <a:latin typeface="Caveat"/>
                          <a:ea typeface="Caveat"/>
                          <a:cs typeface="Caveat"/>
                          <a:sym typeface="Caveat"/>
                        </a:rPr>
                        <a:t>L’expertise extérieure pour étayer les débats au sein du collectif d’acteurs</a:t>
                      </a:r>
                      <a:endParaRPr sz="1000">
                        <a:solidFill>
                          <a:srgbClr val="29235C"/>
                        </a:solidFill>
                        <a:latin typeface="Caveat"/>
                        <a:ea typeface="Caveat"/>
                        <a:cs typeface="Caveat"/>
                        <a:sym typeface="Caveat"/>
                      </a:endParaRPr>
                    </a:p>
                    <a:p>
                      <a:pPr indent="-292100" lvl="0" marL="457200" rtl="0" algn="l">
                        <a:lnSpc>
                          <a:spcPct val="90000"/>
                        </a:lnSpc>
                        <a:spcBef>
                          <a:spcPts val="300"/>
                        </a:spcBef>
                        <a:spcAft>
                          <a:spcPts val="0"/>
                        </a:spcAft>
                        <a:buClr>
                          <a:srgbClr val="29235C"/>
                        </a:buClr>
                        <a:buSzPts val="1000"/>
                        <a:buFont typeface="Caveat"/>
                        <a:buChar char="➔"/>
                      </a:pPr>
                      <a:r>
                        <a:rPr lang="fr" sz="1000">
                          <a:solidFill>
                            <a:srgbClr val="29235C"/>
                          </a:solidFill>
                          <a:latin typeface="Caveat"/>
                          <a:ea typeface="Caveat"/>
                          <a:cs typeface="Caveat"/>
                          <a:sym typeface="Caveat"/>
                        </a:rPr>
                        <a:t>La conception collective des parcours de prise en charge des publics </a:t>
                      </a:r>
                      <a:endParaRPr sz="1000">
                        <a:solidFill>
                          <a:srgbClr val="29235C"/>
                        </a:solidFill>
                        <a:latin typeface="Caveat"/>
                        <a:ea typeface="Caveat"/>
                        <a:cs typeface="Caveat"/>
                        <a:sym typeface="Caveat"/>
                      </a:endParaRPr>
                    </a:p>
                    <a:p>
                      <a:pPr indent="-292100" lvl="0" marL="457200" rtl="0" algn="l">
                        <a:lnSpc>
                          <a:spcPct val="90000"/>
                        </a:lnSpc>
                        <a:spcBef>
                          <a:spcPts val="300"/>
                        </a:spcBef>
                        <a:spcAft>
                          <a:spcPts val="300"/>
                        </a:spcAft>
                        <a:buClr>
                          <a:srgbClr val="29235C"/>
                        </a:buClr>
                        <a:buSzPts val="1000"/>
                        <a:buFont typeface="Caveat"/>
                        <a:buChar char="➔"/>
                      </a:pPr>
                      <a:r>
                        <a:rPr lang="fr" sz="1000">
                          <a:solidFill>
                            <a:srgbClr val="29235C"/>
                          </a:solidFill>
                          <a:latin typeface="Caveat"/>
                          <a:ea typeface="Caveat"/>
                          <a:cs typeface="Caveat"/>
                          <a:sym typeface="Caveat"/>
                        </a:rPr>
                        <a:t>L’existence d’un cadre institutionnel clarifiant les missions des acteurs éducatifs du territoire</a:t>
                      </a:r>
                      <a:endParaRPr sz="1000">
                        <a:solidFill>
                          <a:srgbClr val="29235C"/>
                        </a:solidFill>
                        <a:latin typeface="Caveat"/>
                        <a:ea typeface="Caveat"/>
                        <a:cs typeface="Caveat"/>
                        <a:sym typeface="Caveat"/>
                      </a:endParaRPr>
                    </a:p>
                  </a:txBody>
                  <a:tcPr marT="91425" marB="91425" marR="91425" marL="91425" anchor="ctr">
                    <a:lnL cap="flat" cmpd="sng" w="9525">
                      <a:solidFill>
                        <a:srgbClr val="FF5563"/>
                      </a:solidFill>
                      <a:prstDash val="dot"/>
                      <a:round/>
                      <a:headEnd len="sm" w="sm" type="none"/>
                      <a:tailEnd len="sm" w="sm" type="none"/>
                    </a:lnL>
                    <a:lnR cap="flat" cmpd="sng" w="9525">
                      <a:solidFill>
                        <a:srgbClr val="FF5563"/>
                      </a:solidFill>
                      <a:prstDash val="dot"/>
                      <a:round/>
                      <a:headEnd len="sm" w="sm" type="none"/>
                      <a:tailEnd len="sm" w="sm" type="none"/>
                    </a:lnR>
                    <a:lnT cap="flat" cmpd="sng" w="9525">
                      <a:solidFill>
                        <a:srgbClr val="FF5563"/>
                      </a:solidFill>
                      <a:prstDash val="dot"/>
                      <a:round/>
                      <a:headEnd len="sm" w="sm" type="none"/>
                      <a:tailEnd len="sm" w="sm" type="none"/>
                    </a:lnT>
                    <a:lnB cap="flat" cmpd="sng" w="9525">
                      <a:solidFill>
                        <a:srgbClr val="FF5563"/>
                      </a:solidFill>
                      <a:prstDash val="dot"/>
                      <a:round/>
                      <a:headEnd len="sm" w="sm" type="none"/>
                      <a:tailEnd len="sm" w="sm" type="none"/>
                    </a:lnB>
                  </a:tcPr>
                </a:tc>
                <a:tc>
                  <a:txBody>
                    <a:bodyPr/>
                    <a:lstStyle/>
                    <a:p>
                      <a:pPr indent="-292100" lvl="0" marL="457200" rtl="0" algn="l">
                        <a:lnSpc>
                          <a:spcPct val="90000"/>
                        </a:lnSpc>
                        <a:spcBef>
                          <a:spcPts val="0"/>
                        </a:spcBef>
                        <a:spcAft>
                          <a:spcPts val="0"/>
                        </a:spcAft>
                        <a:buClr>
                          <a:srgbClr val="29235C"/>
                        </a:buClr>
                        <a:buSzPts val="1000"/>
                        <a:buFont typeface="Caveat"/>
                        <a:buChar char="➔"/>
                      </a:pPr>
                      <a:r>
                        <a:rPr lang="fr" sz="1000">
                          <a:solidFill>
                            <a:srgbClr val="29235C"/>
                          </a:solidFill>
                          <a:latin typeface="Caveat"/>
                          <a:ea typeface="Caveat"/>
                          <a:cs typeface="Caveat"/>
                          <a:sym typeface="Caveat"/>
                        </a:rPr>
                        <a:t>Une représentation déterministe de la technique (positive comme négative) empêchant de penser les marges de manoeuvre des individus et la complexité des situations</a:t>
                      </a:r>
                      <a:endParaRPr sz="1000">
                        <a:solidFill>
                          <a:srgbClr val="29235C"/>
                        </a:solidFill>
                        <a:latin typeface="Caveat"/>
                        <a:ea typeface="Caveat"/>
                        <a:cs typeface="Caveat"/>
                        <a:sym typeface="Caveat"/>
                      </a:endParaRPr>
                    </a:p>
                    <a:p>
                      <a:pPr indent="-292100" lvl="0" marL="457200" rtl="0" algn="l">
                        <a:lnSpc>
                          <a:spcPct val="90000"/>
                        </a:lnSpc>
                        <a:spcBef>
                          <a:spcPts val="300"/>
                        </a:spcBef>
                        <a:spcAft>
                          <a:spcPts val="0"/>
                        </a:spcAft>
                        <a:buClr>
                          <a:srgbClr val="29235C"/>
                        </a:buClr>
                        <a:buSzPts val="1000"/>
                        <a:buFont typeface="Caveat"/>
                        <a:buChar char="➔"/>
                      </a:pPr>
                      <a:r>
                        <a:rPr lang="fr" sz="1000">
                          <a:solidFill>
                            <a:srgbClr val="29235C"/>
                          </a:solidFill>
                          <a:latin typeface="Caveat"/>
                          <a:ea typeface="Caveat"/>
                          <a:cs typeface="Caveat"/>
                          <a:sym typeface="Caveat"/>
                        </a:rPr>
                        <a:t>Des “profils de poste” qui n’intègrent pas clairement la mission d’accompagnement des publics dans les mondes numériques </a:t>
                      </a:r>
                      <a:endParaRPr sz="1000">
                        <a:solidFill>
                          <a:srgbClr val="29235C"/>
                        </a:solidFill>
                        <a:latin typeface="Caveat"/>
                        <a:ea typeface="Caveat"/>
                        <a:cs typeface="Caveat"/>
                        <a:sym typeface="Caveat"/>
                      </a:endParaRPr>
                    </a:p>
                    <a:p>
                      <a:pPr indent="-292100" lvl="0" marL="457200" rtl="0" algn="l">
                        <a:lnSpc>
                          <a:spcPct val="90000"/>
                        </a:lnSpc>
                        <a:spcBef>
                          <a:spcPts val="300"/>
                        </a:spcBef>
                        <a:spcAft>
                          <a:spcPts val="0"/>
                        </a:spcAft>
                        <a:buClr>
                          <a:srgbClr val="29235C"/>
                        </a:buClr>
                        <a:buSzPts val="1000"/>
                        <a:buFont typeface="Caveat"/>
                        <a:buChar char="➔"/>
                      </a:pPr>
                      <a:r>
                        <a:rPr lang="fr" sz="1000">
                          <a:solidFill>
                            <a:srgbClr val="29235C"/>
                          </a:solidFill>
                          <a:latin typeface="Caveat"/>
                          <a:ea typeface="Caveat"/>
                          <a:cs typeface="Caveat"/>
                          <a:sym typeface="Caveat"/>
                        </a:rPr>
                        <a:t>Une approche de la coopération éducative reposant sur la division du travail plutôt que sur l’analyse collective des besoins des publics. </a:t>
                      </a:r>
                      <a:endParaRPr sz="1000">
                        <a:solidFill>
                          <a:srgbClr val="29235C"/>
                        </a:solidFill>
                        <a:latin typeface="Caveat"/>
                        <a:ea typeface="Caveat"/>
                        <a:cs typeface="Caveat"/>
                        <a:sym typeface="Caveat"/>
                      </a:endParaRPr>
                    </a:p>
                    <a:p>
                      <a:pPr indent="-292100" lvl="0" marL="457200" rtl="0" algn="l">
                        <a:lnSpc>
                          <a:spcPct val="90000"/>
                        </a:lnSpc>
                        <a:spcBef>
                          <a:spcPts val="300"/>
                        </a:spcBef>
                        <a:spcAft>
                          <a:spcPts val="300"/>
                        </a:spcAft>
                        <a:buClr>
                          <a:srgbClr val="29235C"/>
                        </a:buClr>
                        <a:buSzPts val="1000"/>
                        <a:buFont typeface="Caveat"/>
                        <a:buChar char="➔"/>
                      </a:pPr>
                      <a:r>
                        <a:rPr lang="fr" sz="1000">
                          <a:solidFill>
                            <a:srgbClr val="29235C"/>
                          </a:solidFill>
                          <a:latin typeface="Caveat"/>
                          <a:ea typeface="Caveat"/>
                          <a:cs typeface="Caveat"/>
                          <a:sym typeface="Caveat"/>
                        </a:rPr>
                        <a:t>Une diminution des ressources (humaines, économiques) attribuées à la prise en charge des besoins des publics.</a:t>
                      </a:r>
                      <a:endParaRPr sz="1000">
                        <a:solidFill>
                          <a:srgbClr val="29235C"/>
                        </a:solidFill>
                        <a:latin typeface="Caveat"/>
                        <a:ea typeface="Caveat"/>
                        <a:cs typeface="Caveat"/>
                        <a:sym typeface="Caveat"/>
                      </a:endParaRPr>
                    </a:p>
                  </a:txBody>
                  <a:tcPr marT="91425" marB="91425" marR="91425" marL="91425" anchor="ctr">
                    <a:lnL cap="flat" cmpd="sng" w="9525">
                      <a:solidFill>
                        <a:srgbClr val="FF5563"/>
                      </a:solidFill>
                      <a:prstDash val="dot"/>
                      <a:round/>
                      <a:headEnd len="sm" w="sm" type="none"/>
                      <a:tailEnd len="sm" w="sm" type="none"/>
                    </a:lnL>
                    <a:lnR cap="flat" cmpd="sng" w="9525">
                      <a:solidFill>
                        <a:srgbClr val="FF5563"/>
                      </a:solidFill>
                      <a:prstDash val="dot"/>
                      <a:round/>
                      <a:headEnd len="sm" w="sm" type="none"/>
                      <a:tailEnd len="sm" w="sm" type="none"/>
                    </a:lnR>
                    <a:lnT cap="flat" cmpd="sng" w="9525">
                      <a:solidFill>
                        <a:srgbClr val="FF5563"/>
                      </a:solidFill>
                      <a:prstDash val="dot"/>
                      <a:round/>
                      <a:headEnd len="sm" w="sm" type="none"/>
                      <a:tailEnd len="sm" w="sm" type="none"/>
                    </a:lnT>
                    <a:lnB cap="flat" cmpd="sng" w="9525">
                      <a:solidFill>
                        <a:srgbClr val="FF5563"/>
                      </a:solidFill>
                      <a:prstDash val="dot"/>
                      <a:round/>
                      <a:headEnd len="sm" w="sm" type="none"/>
                      <a:tailEnd len="sm" w="sm" type="none"/>
                    </a:lnB>
                  </a:tcPr>
                </a:tc>
              </a:tr>
              <a:tr h="1101425">
                <a:tc>
                  <a:txBody>
                    <a:bodyPr/>
                    <a:lstStyle/>
                    <a:p>
                      <a:pPr indent="0" lvl="0" marL="0" rtl="0" algn="l">
                        <a:lnSpc>
                          <a:spcPct val="90000"/>
                        </a:lnSpc>
                        <a:spcBef>
                          <a:spcPts val="0"/>
                        </a:spcBef>
                        <a:spcAft>
                          <a:spcPts val="0"/>
                        </a:spcAft>
                        <a:buNone/>
                      </a:pPr>
                      <a:r>
                        <a:rPr b="1" lang="fr" sz="1000">
                          <a:solidFill>
                            <a:srgbClr val="FF5563"/>
                          </a:solidFill>
                          <a:latin typeface="Caveat"/>
                          <a:ea typeface="Caveat"/>
                          <a:cs typeface="Caveat"/>
                          <a:sym typeface="Caveat"/>
                        </a:rPr>
                        <a:t>Les bénéficiaires finaux (Les parents, les jeunes)</a:t>
                      </a:r>
                      <a:endParaRPr b="1" sz="1000">
                        <a:solidFill>
                          <a:srgbClr val="FF5563"/>
                        </a:solidFill>
                        <a:latin typeface="Caveat"/>
                        <a:ea typeface="Caveat"/>
                        <a:cs typeface="Caveat"/>
                        <a:sym typeface="Caveat"/>
                      </a:endParaRPr>
                    </a:p>
                    <a:p>
                      <a:pPr indent="0" lvl="0" marL="0" rtl="0" algn="l">
                        <a:lnSpc>
                          <a:spcPct val="90000"/>
                        </a:lnSpc>
                        <a:spcBef>
                          <a:spcPts val="0"/>
                        </a:spcBef>
                        <a:spcAft>
                          <a:spcPts val="0"/>
                        </a:spcAft>
                        <a:buNone/>
                      </a:pPr>
                      <a:r>
                        <a:t/>
                      </a:r>
                      <a:endParaRPr sz="1300">
                        <a:solidFill>
                          <a:srgbClr val="FF5563"/>
                        </a:solidFill>
                        <a:latin typeface="Poppins"/>
                        <a:ea typeface="Poppins"/>
                        <a:cs typeface="Poppins"/>
                        <a:sym typeface="Poppins"/>
                      </a:endParaRPr>
                    </a:p>
                    <a:p>
                      <a:pPr indent="0" lvl="0" marL="0" rtl="0" algn="l">
                        <a:lnSpc>
                          <a:spcPct val="90000"/>
                        </a:lnSpc>
                        <a:spcBef>
                          <a:spcPts val="0"/>
                        </a:spcBef>
                        <a:spcAft>
                          <a:spcPts val="0"/>
                        </a:spcAft>
                        <a:buNone/>
                      </a:pPr>
                      <a:r>
                        <a:rPr i="1" lang="fr" sz="900">
                          <a:solidFill>
                            <a:srgbClr val="FF5563"/>
                          </a:solidFill>
                          <a:latin typeface="Caveat"/>
                          <a:ea typeface="Caveat"/>
                          <a:cs typeface="Caveat"/>
                          <a:sym typeface="Caveat"/>
                        </a:rPr>
                        <a:t>Effet espéré : l’autonomie et le développement de l’esprit critique dans les mondes numériques </a:t>
                      </a:r>
                      <a:endParaRPr b="1" i="1" sz="900">
                        <a:solidFill>
                          <a:srgbClr val="FF5563"/>
                        </a:solidFill>
                        <a:latin typeface="Caveat"/>
                        <a:ea typeface="Caveat"/>
                        <a:cs typeface="Caveat"/>
                        <a:sym typeface="Caveat"/>
                      </a:endParaRPr>
                    </a:p>
                  </a:txBody>
                  <a:tcPr marT="91425" marB="91425" marR="91425" marL="91425" anchor="ctr">
                    <a:lnL cap="flat" cmpd="sng" w="9525">
                      <a:solidFill>
                        <a:srgbClr val="FF5563"/>
                      </a:solidFill>
                      <a:prstDash val="dot"/>
                      <a:round/>
                      <a:headEnd len="sm" w="sm" type="none"/>
                      <a:tailEnd len="sm" w="sm" type="none"/>
                    </a:lnL>
                    <a:lnR cap="flat" cmpd="sng" w="9525">
                      <a:solidFill>
                        <a:srgbClr val="FF5563"/>
                      </a:solidFill>
                      <a:prstDash val="dot"/>
                      <a:round/>
                      <a:headEnd len="sm" w="sm" type="none"/>
                      <a:tailEnd len="sm" w="sm" type="none"/>
                    </a:lnR>
                    <a:lnT cap="flat" cmpd="sng" w="9525">
                      <a:solidFill>
                        <a:srgbClr val="FF5563"/>
                      </a:solidFill>
                      <a:prstDash val="dot"/>
                      <a:round/>
                      <a:headEnd len="sm" w="sm" type="none"/>
                      <a:tailEnd len="sm" w="sm" type="none"/>
                    </a:lnT>
                    <a:lnB cap="flat" cmpd="sng" w="9525">
                      <a:solidFill>
                        <a:srgbClr val="FF5563"/>
                      </a:solidFill>
                      <a:prstDash val="dot"/>
                      <a:round/>
                      <a:headEnd len="sm" w="sm" type="none"/>
                      <a:tailEnd len="sm" w="sm" type="none"/>
                    </a:lnB>
                  </a:tcPr>
                </a:tc>
                <a:tc>
                  <a:txBody>
                    <a:bodyPr/>
                    <a:lstStyle/>
                    <a:p>
                      <a:pPr indent="-292100" lvl="0" marL="457200" rtl="0" algn="l">
                        <a:lnSpc>
                          <a:spcPct val="90000"/>
                        </a:lnSpc>
                        <a:spcBef>
                          <a:spcPts val="0"/>
                        </a:spcBef>
                        <a:spcAft>
                          <a:spcPts val="0"/>
                        </a:spcAft>
                        <a:buClr>
                          <a:srgbClr val="29235C"/>
                        </a:buClr>
                        <a:buSzPts val="1000"/>
                        <a:buFont typeface="Caveat"/>
                        <a:buChar char="➔"/>
                      </a:pPr>
                      <a:r>
                        <a:rPr lang="fr" sz="1000">
                          <a:solidFill>
                            <a:srgbClr val="29235C"/>
                          </a:solidFill>
                          <a:latin typeface="Caveat"/>
                          <a:ea typeface="Caveat"/>
                          <a:cs typeface="Caveat"/>
                          <a:sym typeface="Caveat"/>
                        </a:rPr>
                        <a:t>L’acquisition de compétences orientées vers la résolution des problèmes concrets des publics</a:t>
                      </a:r>
                      <a:endParaRPr sz="1000">
                        <a:solidFill>
                          <a:srgbClr val="29235C"/>
                        </a:solidFill>
                        <a:latin typeface="Caveat"/>
                        <a:ea typeface="Caveat"/>
                        <a:cs typeface="Caveat"/>
                        <a:sym typeface="Caveat"/>
                      </a:endParaRPr>
                    </a:p>
                    <a:p>
                      <a:pPr indent="-292100" lvl="0" marL="457200" rtl="0" algn="l">
                        <a:lnSpc>
                          <a:spcPct val="90000"/>
                        </a:lnSpc>
                        <a:spcBef>
                          <a:spcPts val="300"/>
                        </a:spcBef>
                        <a:spcAft>
                          <a:spcPts val="0"/>
                        </a:spcAft>
                        <a:buClr>
                          <a:srgbClr val="29235C"/>
                        </a:buClr>
                        <a:buSzPts val="1000"/>
                        <a:buFont typeface="Caveat"/>
                        <a:buChar char="➔"/>
                      </a:pPr>
                      <a:r>
                        <a:rPr lang="fr" sz="1000">
                          <a:solidFill>
                            <a:srgbClr val="29235C"/>
                          </a:solidFill>
                          <a:latin typeface="Caveat"/>
                          <a:ea typeface="Caveat"/>
                          <a:cs typeface="Caveat"/>
                          <a:sym typeface="Caveat"/>
                        </a:rPr>
                        <a:t>Des expériences d’apprentissage ludiques et mettant en action les publics</a:t>
                      </a:r>
                      <a:endParaRPr sz="1000">
                        <a:solidFill>
                          <a:srgbClr val="29235C"/>
                        </a:solidFill>
                        <a:latin typeface="Caveat"/>
                        <a:ea typeface="Caveat"/>
                        <a:cs typeface="Caveat"/>
                        <a:sym typeface="Caveat"/>
                      </a:endParaRPr>
                    </a:p>
                    <a:p>
                      <a:pPr indent="-292100" lvl="0" marL="457200" rtl="0" algn="l">
                        <a:lnSpc>
                          <a:spcPct val="90000"/>
                        </a:lnSpc>
                        <a:spcBef>
                          <a:spcPts val="300"/>
                        </a:spcBef>
                        <a:spcAft>
                          <a:spcPts val="300"/>
                        </a:spcAft>
                        <a:buClr>
                          <a:srgbClr val="29235C"/>
                        </a:buClr>
                        <a:buSzPts val="1000"/>
                        <a:buFont typeface="Caveat"/>
                        <a:buChar char="➔"/>
                      </a:pPr>
                      <a:r>
                        <a:rPr lang="fr" sz="1000">
                          <a:solidFill>
                            <a:srgbClr val="29235C"/>
                          </a:solidFill>
                          <a:latin typeface="Caveat"/>
                          <a:ea typeface="Caveat"/>
                          <a:cs typeface="Caveat"/>
                          <a:sym typeface="Caveat"/>
                        </a:rPr>
                        <a:t>L’acquisition de connaissances permettant de comprendre les différents choix de valeurs accompagnant la transformation numérique </a:t>
                      </a:r>
                      <a:endParaRPr sz="1000">
                        <a:solidFill>
                          <a:srgbClr val="29235C"/>
                        </a:solidFill>
                        <a:latin typeface="Caveat"/>
                        <a:ea typeface="Caveat"/>
                        <a:cs typeface="Caveat"/>
                        <a:sym typeface="Caveat"/>
                      </a:endParaRPr>
                    </a:p>
                  </a:txBody>
                  <a:tcPr marT="91425" marB="91425" marR="91425" marL="91425" anchor="ctr">
                    <a:lnL cap="flat" cmpd="sng" w="9525">
                      <a:solidFill>
                        <a:srgbClr val="FF5563"/>
                      </a:solidFill>
                      <a:prstDash val="dot"/>
                      <a:round/>
                      <a:headEnd len="sm" w="sm" type="none"/>
                      <a:tailEnd len="sm" w="sm" type="none"/>
                    </a:lnL>
                    <a:lnR cap="flat" cmpd="sng" w="9525">
                      <a:solidFill>
                        <a:srgbClr val="FF5563"/>
                      </a:solidFill>
                      <a:prstDash val="dot"/>
                      <a:round/>
                      <a:headEnd len="sm" w="sm" type="none"/>
                      <a:tailEnd len="sm" w="sm" type="none"/>
                    </a:lnR>
                    <a:lnT cap="flat" cmpd="sng" w="9525">
                      <a:solidFill>
                        <a:srgbClr val="FF5563"/>
                      </a:solidFill>
                      <a:prstDash val="dot"/>
                      <a:round/>
                      <a:headEnd len="sm" w="sm" type="none"/>
                      <a:tailEnd len="sm" w="sm" type="none"/>
                    </a:lnT>
                    <a:lnB cap="flat" cmpd="sng" w="9525">
                      <a:solidFill>
                        <a:srgbClr val="FF5563"/>
                      </a:solidFill>
                      <a:prstDash val="dot"/>
                      <a:round/>
                      <a:headEnd len="sm" w="sm" type="none"/>
                      <a:tailEnd len="sm" w="sm" type="none"/>
                    </a:lnB>
                  </a:tcPr>
                </a:tc>
                <a:tc>
                  <a:txBody>
                    <a:bodyPr/>
                    <a:lstStyle/>
                    <a:p>
                      <a:pPr indent="0" lvl="0" marL="0" rtl="0" algn="l">
                        <a:lnSpc>
                          <a:spcPct val="90000"/>
                        </a:lnSpc>
                        <a:spcBef>
                          <a:spcPts val="0"/>
                        </a:spcBef>
                        <a:spcAft>
                          <a:spcPts val="300"/>
                        </a:spcAft>
                        <a:buNone/>
                      </a:pPr>
                      <a:r>
                        <a:t/>
                      </a:r>
                      <a:endParaRPr sz="1000">
                        <a:solidFill>
                          <a:srgbClr val="29235C"/>
                        </a:solidFill>
                        <a:latin typeface="Caveat"/>
                        <a:ea typeface="Caveat"/>
                        <a:cs typeface="Caveat"/>
                        <a:sym typeface="Caveat"/>
                      </a:endParaRPr>
                    </a:p>
                  </a:txBody>
                  <a:tcPr marT="91425" marB="91425" marR="91425" marL="91425" anchor="ctr">
                    <a:lnL cap="flat" cmpd="sng" w="9525">
                      <a:solidFill>
                        <a:srgbClr val="FF5563"/>
                      </a:solidFill>
                      <a:prstDash val="dot"/>
                      <a:round/>
                      <a:headEnd len="sm" w="sm" type="none"/>
                      <a:tailEnd len="sm" w="sm" type="none"/>
                    </a:lnL>
                    <a:lnR cap="flat" cmpd="sng" w="9525">
                      <a:solidFill>
                        <a:srgbClr val="FF5563"/>
                      </a:solidFill>
                      <a:prstDash val="dot"/>
                      <a:round/>
                      <a:headEnd len="sm" w="sm" type="none"/>
                      <a:tailEnd len="sm" w="sm" type="none"/>
                    </a:lnR>
                    <a:lnT cap="flat" cmpd="sng" w="9525">
                      <a:solidFill>
                        <a:srgbClr val="FF5563"/>
                      </a:solidFill>
                      <a:prstDash val="dot"/>
                      <a:round/>
                      <a:headEnd len="sm" w="sm" type="none"/>
                      <a:tailEnd len="sm" w="sm" type="none"/>
                    </a:lnT>
                    <a:lnB cap="flat" cmpd="sng" w="9525">
                      <a:solidFill>
                        <a:srgbClr val="FF5563"/>
                      </a:solidFill>
                      <a:prstDash val="dot"/>
                      <a:round/>
                      <a:headEnd len="sm" w="sm" type="none"/>
                      <a:tailEnd len="sm" w="sm"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ADD"/>
        </a:solidFill>
      </p:bgPr>
    </p:bg>
    <p:spTree>
      <p:nvGrpSpPr>
        <p:cNvPr id="491" name="Shape 491"/>
        <p:cNvGrpSpPr/>
        <p:nvPr/>
      </p:nvGrpSpPr>
      <p:grpSpPr>
        <a:xfrm>
          <a:off x="0" y="0"/>
          <a:ext cx="0" cy="0"/>
          <a:chOff x="0" y="0"/>
          <a:chExt cx="0" cy="0"/>
        </a:xfrm>
      </p:grpSpPr>
      <p:grpSp>
        <p:nvGrpSpPr>
          <p:cNvPr id="492" name="Google Shape;492;p41"/>
          <p:cNvGrpSpPr/>
          <p:nvPr/>
        </p:nvGrpSpPr>
        <p:grpSpPr>
          <a:xfrm>
            <a:off x="216334" y="180026"/>
            <a:ext cx="738407" cy="738407"/>
            <a:chOff x="783675" y="1728675"/>
            <a:chExt cx="492600" cy="492600"/>
          </a:xfrm>
        </p:grpSpPr>
        <p:sp>
          <p:nvSpPr>
            <p:cNvPr id="493" name="Google Shape;493;p41"/>
            <p:cNvSpPr/>
            <p:nvPr/>
          </p:nvSpPr>
          <p:spPr>
            <a:xfrm>
              <a:off x="783675" y="1728675"/>
              <a:ext cx="492600" cy="492600"/>
            </a:xfrm>
            <a:prstGeom prst="ellipse">
              <a:avLst/>
            </a:prstGeom>
            <a:solidFill>
              <a:srgbClr val="FF556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494" name="Google Shape;494;p41"/>
            <p:cNvPicPr preferRelativeResize="0"/>
            <p:nvPr/>
          </p:nvPicPr>
          <p:blipFill rotWithShape="1">
            <a:blip r:embed="rId3">
              <a:alphaModFix/>
            </a:blip>
            <a:srcRect b="12610" l="0" r="0" t="0"/>
            <a:stretch/>
          </p:blipFill>
          <p:spPr>
            <a:xfrm>
              <a:off x="840989" y="1809824"/>
              <a:ext cx="377944" cy="330276"/>
            </a:xfrm>
            <a:prstGeom prst="rect">
              <a:avLst/>
            </a:prstGeom>
            <a:noFill/>
            <a:ln>
              <a:noFill/>
            </a:ln>
          </p:spPr>
        </p:pic>
      </p:grpSp>
      <p:sp>
        <p:nvSpPr>
          <p:cNvPr id="495" name="Google Shape;495;p41"/>
          <p:cNvSpPr txBox="1"/>
          <p:nvPr/>
        </p:nvSpPr>
        <p:spPr>
          <a:xfrm>
            <a:off x="1069050" y="278450"/>
            <a:ext cx="7516800" cy="45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 sz="3000" u="sng">
                <a:solidFill>
                  <a:srgbClr val="FF5563"/>
                </a:solidFill>
                <a:latin typeface="Poppins"/>
                <a:ea typeface="Poppins"/>
                <a:cs typeface="Poppins"/>
                <a:sym typeface="Poppins"/>
              </a:rPr>
              <a:t>La mise en œuvre</a:t>
            </a:r>
            <a:endParaRPr sz="3000">
              <a:solidFill>
                <a:schemeClr val="dk2"/>
              </a:solidFill>
            </a:endParaRPr>
          </a:p>
        </p:txBody>
      </p:sp>
      <p:sp>
        <p:nvSpPr>
          <p:cNvPr id="496" name="Google Shape;496;p41"/>
          <p:cNvSpPr txBox="1"/>
          <p:nvPr/>
        </p:nvSpPr>
        <p:spPr>
          <a:xfrm>
            <a:off x="457325" y="918425"/>
            <a:ext cx="4114800" cy="386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200">
                <a:solidFill>
                  <a:srgbClr val="29235C"/>
                </a:solidFill>
                <a:latin typeface="Poppins"/>
                <a:ea typeface="Poppins"/>
                <a:cs typeface="Poppins"/>
                <a:sym typeface="Poppins"/>
              </a:rPr>
              <a:t>Un outil permettant de réfléchir à la façon dont les</a:t>
            </a:r>
            <a:r>
              <a:rPr b="1" lang="fr" sz="1200">
                <a:solidFill>
                  <a:srgbClr val="29235C"/>
                </a:solidFill>
                <a:latin typeface="Poppins"/>
                <a:ea typeface="Poppins"/>
                <a:cs typeface="Poppins"/>
                <a:sym typeface="Poppins"/>
              </a:rPr>
              <a:t> effets visés se concrétisent progressivement dans le cadre de la mise en œuvre d’une action d’accompagnement. </a:t>
            </a:r>
            <a:endParaRPr b="1" sz="1200">
              <a:solidFill>
                <a:srgbClr val="29235C"/>
              </a:solidFill>
              <a:latin typeface="Poppins"/>
              <a:ea typeface="Poppins"/>
              <a:cs typeface="Poppins"/>
              <a:sym typeface="Poppins"/>
            </a:endParaRPr>
          </a:p>
          <a:p>
            <a:pPr indent="0" lvl="0" marL="0" rtl="0" algn="l">
              <a:spcBef>
                <a:spcPts val="0"/>
              </a:spcBef>
              <a:spcAft>
                <a:spcPts val="0"/>
              </a:spcAft>
              <a:buNone/>
            </a:pPr>
            <a:r>
              <a:t/>
            </a:r>
            <a:endParaRPr b="1" sz="1200">
              <a:solidFill>
                <a:srgbClr val="29235C"/>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i="1" lang="fr" sz="1200">
                <a:solidFill>
                  <a:srgbClr val="29235C"/>
                </a:solidFill>
                <a:latin typeface="Poppins ExtraLight"/>
                <a:ea typeface="Poppins ExtraLight"/>
                <a:cs typeface="Poppins ExtraLight"/>
                <a:sym typeface="Poppins ExtraLight"/>
              </a:rPr>
              <a:t>Appelé “chaîne de résultat”, cet outil permet de partir des actions d’accompagnement imaginées en précisant les liens entre les ressources mobilisées (humaines, matérielles…), les activités </a:t>
            </a:r>
            <a:br>
              <a:rPr i="1" lang="fr" sz="1200">
                <a:solidFill>
                  <a:srgbClr val="29235C"/>
                </a:solidFill>
                <a:latin typeface="Poppins ExtraLight"/>
                <a:ea typeface="Poppins ExtraLight"/>
                <a:cs typeface="Poppins ExtraLight"/>
                <a:sym typeface="Poppins ExtraLight"/>
              </a:rPr>
            </a:br>
            <a:r>
              <a:rPr i="1" lang="fr" sz="1200">
                <a:solidFill>
                  <a:srgbClr val="29235C"/>
                </a:solidFill>
                <a:latin typeface="Poppins ExtraLight"/>
                <a:ea typeface="Poppins ExtraLight"/>
                <a:cs typeface="Poppins ExtraLight"/>
                <a:sym typeface="Poppins ExtraLight"/>
              </a:rPr>
              <a:t>(ou réalisations), leurs résultats et enfin leurs effets. Son principal intérêt est de bien distinguer le résultat de l’effet (ou impact).  </a:t>
            </a:r>
            <a:endParaRPr b="1" sz="1200">
              <a:solidFill>
                <a:srgbClr val="29235C"/>
              </a:solidFill>
              <a:latin typeface="Poppins"/>
              <a:ea typeface="Poppins"/>
              <a:cs typeface="Poppins"/>
              <a:sym typeface="Poppins"/>
            </a:endParaRPr>
          </a:p>
          <a:p>
            <a:pPr indent="0" lvl="0" marL="0" rtl="0" algn="l">
              <a:spcBef>
                <a:spcPts val="0"/>
              </a:spcBef>
              <a:spcAft>
                <a:spcPts val="0"/>
              </a:spcAft>
              <a:buNone/>
            </a:pPr>
            <a:r>
              <a:t/>
            </a:r>
            <a:endParaRPr i="1" sz="1200">
              <a:solidFill>
                <a:srgbClr val="29235C"/>
              </a:solidFill>
              <a:latin typeface="Poppins ExtraLight"/>
              <a:ea typeface="Poppins ExtraLight"/>
              <a:cs typeface="Poppins ExtraLight"/>
              <a:sym typeface="Poppins ExtraLight"/>
            </a:endParaRPr>
          </a:p>
        </p:txBody>
      </p:sp>
      <p:sp>
        <p:nvSpPr>
          <p:cNvPr id="497" name="Google Shape;497;p41"/>
          <p:cNvSpPr txBox="1"/>
          <p:nvPr/>
        </p:nvSpPr>
        <p:spPr>
          <a:xfrm>
            <a:off x="541800" y="3707075"/>
            <a:ext cx="4030200" cy="1133100"/>
          </a:xfrm>
          <a:prstGeom prst="rect">
            <a:avLst/>
          </a:prstGeom>
          <a:solidFill>
            <a:srgbClr val="FCFCF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100">
                <a:solidFill>
                  <a:srgbClr val="FF5563"/>
                </a:solidFill>
                <a:latin typeface="Poppins"/>
                <a:ea typeface="Poppins"/>
                <a:cs typeface="Poppins"/>
                <a:sym typeface="Poppins"/>
              </a:rPr>
              <a:t>Ce que permet l’outil ?</a:t>
            </a:r>
            <a:br>
              <a:rPr b="1" lang="fr" sz="1100">
                <a:solidFill>
                  <a:srgbClr val="FF5563"/>
                </a:solidFill>
                <a:latin typeface="Poppins"/>
                <a:ea typeface="Poppins"/>
                <a:cs typeface="Poppins"/>
                <a:sym typeface="Poppins"/>
              </a:rPr>
            </a:br>
            <a:endParaRPr b="1" sz="1100">
              <a:solidFill>
                <a:srgbClr val="FF5563"/>
              </a:solidFill>
              <a:latin typeface="Poppins"/>
              <a:ea typeface="Poppins"/>
              <a:cs typeface="Poppins"/>
              <a:sym typeface="Poppins"/>
            </a:endParaRPr>
          </a:p>
          <a:p>
            <a:pPr indent="-298450" lvl="0" marL="457200" rtl="0" algn="l">
              <a:spcBef>
                <a:spcPts val="0"/>
              </a:spcBef>
              <a:spcAft>
                <a:spcPts val="0"/>
              </a:spcAft>
              <a:buClr>
                <a:srgbClr val="FF5563"/>
              </a:buClr>
              <a:buSzPts val="1100"/>
              <a:buFont typeface="Poppins"/>
              <a:buChar char="➔"/>
            </a:pPr>
            <a:r>
              <a:rPr lang="fr" sz="1100">
                <a:solidFill>
                  <a:srgbClr val="FF5563"/>
                </a:solidFill>
                <a:latin typeface="Poppins"/>
                <a:ea typeface="Poppins"/>
                <a:cs typeface="Poppins"/>
                <a:sym typeface="Poppins"/>
              </a:rPr>
              <a:t>Créer des liens logiques entre ressources, réalisation, résultats et impact de l’activité d’accompagnement.  </a:t>
            </a:r>
            <a:endParaRPr sz="1100">
              <a:solidFill>
                <a:srgbClr val="FF5563"/>
              </a:solidFill>
              <a:latin typeface="Poppins"/>
              <a:ea typeface="Poppins"/>
              <a:cs typeface="Poppins"/>
              <a:sym typeface="Poppins"/>
            </a:endParaRPr>
          </a:p>
        </p:txBody>
      </p:sp>
      <p:sp>
        <p:nvSpPr>
          <p:cNvPr id="498" name="Google Shape;498;p41"/>
          <p:cNvSpPr/>
          <p:nvPr/>
        </p:nvSpPr>
        <p:spPr>
          <a:xfrm>
            <a:off x="4821600" y="918350"/>
            <a:ext cx="3819000" cy="3921900"/>
          </a:xfrm>
          <a:prstGeom prst="rect">
            <a:avLst/>
          </a:prstGeom>
          <a:solidFill>
            <a:srgbClr val="FF5563">
              <a:alpha val="4969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100">
                <a:solidFill>
                  <a:srgbClr val="29235C"/>
                </a:solidFill>
                <a:latin typeface="Poppins"/>
                <a:ea typeface="Poppins"/>
                <a:cs typeface="Poppins"/>
                <a:sym typeface="Poppins"/>
              </a:rPr>
              <a:t>Comment utiliser l’outil ?</a:t>
            </a:r>
            <a:endParaRPr>
              <a:solidFill>
                <a:srgbClr val="29235C"/>
              </a:solidFill>
            </a:endParaRPr>
          </a:p>
        </p:txBody>
      </p:sp>
      <p:pic>
        <p:nvPicPr>
          <p:cNvPr id="499" name="Google Shape;499;p41"/>
          <p:cNvPicPr preferRelativeResize="0"/>
          <p:nvPr/>
        </p:nvPicPr>
        <p:blipFill>
          <a:blip r:embed="rId4">
            <a:alphaModFix/>
          </a:blip>
          <a:stretch>
            <a:fillRect/>
          </a:stretch>
        </p:blipFill>
        <p:spPr>
          <a:xfrm>
            <a:off x="5587225" y="2126400"/>
            <a:ext cx="2364788" cy="1334799"/>
          </a:xfrm>
          <a:prstGeom prst="rect">
            <a:avLst/>
          </a:prstGeom>
          <a:noFill/>
          <a:ln>
            <a:noFill/>
          </a:ln>
        </p:spPr>
      </p:pic>
      <p:sp>
        <p:nvSpPr>
          <p:cNvPr id="500" name="Google Shape;500;p41"/>
          <p:cNvSpPr txBox="1"/>
          <p:nvPr/>
        </p:nvSpPr>
        <p:spPr>
          <a:xfrm>
            <a:off x="4993250" y="1302450"/>
            <a:ext cx="1688100" cy="56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000">
                <a:solidFill>
                  <a:srgbClr val="29235C"/>
                </a:solidFill>
                <a:latin typeface="Poppins"/>
                <a:ea typeface="Poppins"/>
                <a:cs typeface="Poppins"/>
                <a:sym typeface="Poppins"/>
              </a:rPr>
              <a:t>1. Les moyens financiers, humains </a:t>
            </a:r>
            <a:br>
              <a:rPr lang="fr" sz="1000">
                <a:solidFill>
                  <a:srgbClr val="29235C"/>
                </a:solidFill>
                <a:latin typeface="Poppins"/>
                <a:ea typeface="Poppins"/>
                <a:cs typeface="Poppins"/>
                <a:sym typeface="Poppins"/>
              </a:rPr>
            </a:br>
            <a:r>
              <a:rPr lang="fr" sz="1000">
                <a:solidFill>
                  <a:srgbClr val="29235C"/>
                </a:solidFill>
                <a:latin typeface="Poppins"/>
                <a:ea typeface="Poppins"/>
                <a:cs typeface="Poppins"/>
                <a:sym typeface="Poppins"/>
              </a:rPr>
              <a:t>et matériel mobilisés</a:t>
            </a:r>
            <a:endParaRPr sz="1000">
              <a:solidFill>
                <a:srgbClr val="29235C"/>
              </a:solidFill>
              <a:latin typeface="Poppins"/>
              <a:ea typeface="Poppins"/>
              <a:cs typeface="Poppins"/>
              <a:sym typeface="Poppins"/>
            </a:endParaRPr>
          </a:p>
        </p:txBody>
      </p:sp>
      <p:sp>
        <p:nvSpPr>
          <p:cNvPr id="501" name="Google Shape;501;p41"/>
          <p:cNvSpPr txBox="1"/>
          <p:nvPr/>
        </p:nvSpPr>
        <p:spPr>
          <a:xfrm>
            <a:off x="4993250" y="3757750"/>
            <a:ext cx="1688100" cy="85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000">
                <a:solidFill>
                  <a:srgbClr val="29235C"/>
                </a:solidFill>
                <a:latin typeface="Poppins"/>
                <a:ea typeface="Poppins"/>
                <a:cs typeface="Poppins"/>
                <a:sym typeface="Poppins"/>
              </a:rPr>
              <a:t>3. Ce qui est visé </a:t>
            </a:r>
            <a:br>
              <a:rPr lang="fr" sz="1000">
                <a:solidFill>
                  <a:srgbClr val="29235C"/>
                </a:solidFill>
                <a:latin typeface="Poppins"/>
                <a:ea typeface="Poppins"/>
                <a:cs typeface="Poppins"/>
                <a:sym typeface="Poppins"/>
              </a:rPr>
            </a:br>
            <a:r>
              <a:rPr lang="fr" sz="1000">
                <a:solidFill>
                  <a:srgbClr val="29235C"/>
                </a:solidFill>
                <a:latin typeface="Poppins"/>
                <a:ea typeface="Poppins"/>
                <a:cs typeface="Poppins"/>
                <a:sym typeface="Poppins"/>
              </a:rPr>
              <a:t>par l’action (utilisation </a:t>
            </a:r>
            <a:br>
              <a:rPr lang="fr" sz="1000">
                <a:solidFill>
                  <a:srgbClr val="29235C"/>
                </a:solidFill>
                <a:latin typeface="Poppins"/>
                <a:ea typeface="Poppins"/>
                <a:cs typeface="Poppins"/>
                <a:sym typeface="Poppins"/>
              </a:rPr>
            </a:br>
            <a:r>
              <a:rPr lang="fr" sz="1000">
                <a:solidFill>
                  <a:srgbClr val="29235C"/>
                </a:solidFill>
                <a:latin typeface="Poppins"/>
                <a:ea typeface="Poppins"/>
                <a:cs typeface="Poppins"/>
                <a:sym typeface="Poppins"/>
              </a:rPr>
              <a:t>de biens et services / changement de comportement…)</a:t>
            </a:r>
            <a:endParaRPr sz="1000">
              <a:solidFill>
                <a:srgbClr val="29235C"/>
              </a:solidFill>
              <a:latin typeface="Poppins"/>
              <a:ea typeface="Poppins"/>
              <a:cs typeface="Poppins"/>
              <a:sym typeface="Poppins"/>
            </a:endParaRPr>
          </a:p>
        </p:txBody>
      </p:sp>
      <p:cxnSp>
        <p:nvCxnSpPr>
          <p:cNvPr id="502" name="Google Shape;502;p41"/>
          <p:cNvCxnSpPr/>
          <p:nvPr/>
        </p:nvCxnSpPr>
        <p:spPr>
          <a:xfrm rot="10800000">
            <a:off x="5570075" y="1939425"/>
            <a:ext cx="281400" cy="274200"/>
          </a:xfrm>
          <a:prstGeom prst="straightConnector1">
            <a:avLst/>
          </a:prstGeom>
          <a:noFill/>
          <a:ln cap="flat" cmpd="sng" w="9525">
            <a:solidFill>
              <a:srgbClr val="29235C"/>
            </a:solidFill>
            <a:prstDash val="solid"/>
            <a:round/>
            <a:headEnd len="med" w="med" type="none"/>
            <a:tailEnd len="med" w="med" type="triangle"/>
          </a:ln>
        </p:spPr>
      </p:cxnSp>
      <p:cxnSp>
        <p:nvCxnSpPr>
          <p:cNvPr id="503" name="Google Shape;503;p41"/>
          <p:cNvCxnSpPr/>
          <p:nvPr/>
        </p:nvCxnSpPr>
        <p:spPr>
          <a:xfrm flipH="1">
            <a:off x="6310825" y="3173350"/>
            <a:ext cx="522000" cy="625800"/>
          </a:xfrm>
          <a:prstGeom prst="straightConnector1">
            <a:avLst/>
          </a:prstGeom>
          <a:noFill/>
          <a:ln cap="flat" cmpd="sng" w="9525">
            <a:solidFill>
              <a:srgbClr val="29235C"/>
            </a:solidFill>
            <a:prstDash val="solid"/>
            <a:round/>
            <a:headEnd len="med" w="med" type="none"/>
            <a:tailEnd len="med" w="med" type="triangle"/>
          </a:ln>
        </p:spPr>
      </p:cxnSp>
      <p:cxnSp>
        <p:nvCxnSpPr>
          <p:cNvPr id="504" name="Google Shape;504;p41"/>
          <p:cNvCxnSpPr/>
          <p:nvPr/>
        </p:nvCxnSpPr>
        <p:spPr>
          <a:xfrm>
            <a:off x="7741800" y="3178325"/>
            <a:ext cx="0" cy="620700"/>
          </a:xfrm>
          <a:prstGeom prst="straightConnector1">
            <a:avLst/>
          </a:prstGeom>
          <a:noFill/>
          <a:ln cap="flat" cmpd="sng" w="9525">
            <a:solidFill>
              <a:srgbClr val="29235C"/>
            </a:solidFill>
            <a:prstDash val="solid"/>
            <a:round/>
            <a:headEnd len="med" w="med" type="none"/>
            <a:tailEnd len="med" w="med" type="triangle"/>
          </a:ln>
        </p:spPr>
      </p:cxnSp>
      <p:sp>
        <p:nvSpPr>
          <p:cNvPr id="505" name="Google Shape;505;p41"/>
          <p:cNvSpPr txBox="1"/>
          <p:nvPr/>
        </p:nvSpPr>
        <p:spPr>
          <a:xfrm>
            <a:off x="6897750" y="1302450"/>
            <a:ext cx="1688100" cy="56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000">
                <a:solidFill>
                  <a:srgbClr val="29235C"/>
                </a:solidFill>
                <a:latin typeface="Poppins"/>
                <a:ea typeface="Poppins"/>
                <a:cs typeface="Poppins"/>
                <a:sym typeface="Poppins"/>
              </a:rPr>
              <a:t>2. Ce qui est </a:t>
            </a:r>
            <a:br>
              <a:rPr lang="fr" sz="1000">
                <a:solidFill>
                  <a:srgbClr val="29235C"/>
                </a:solidFill>
                <a:latin typeface="Poppins"/>
                <a:ea typeface="Poppins"/>
                <a:cs typeface="Poppins"/>
                <a:sym typeface="Poppins"/>
              </a:rPr>
            </a:br>
            <a:r>
              <a:rPr lang="fr" sz="1000">
                <a:solidFill>
                  <a:srgbClr val="29235C"/>
                </a:solidFill>
                <a:latin typeface="Poppins"/>
                <a:ea typeface="Poppins"/>
                <a:cs typeface="Poppins"/>
                <a:sym typeface="Poppins"/>
              </a:rPr>
              <a:t>mis en place pour réaliser l’action</a:t>
            </a:r>
            <a:endParaRPr sz="1000">
              <a:solidFill>
                <a:srgbClr val="29235C"/>
              </a:solidFill>
              <a:latin typeface="Poppins"/>
              <a:ea typeface="Poppins"/>
              <a:cs typeface="Poppins"/>
              <a:sym typeface="Poppins"/>
            </a:endParaRPr>
          </a:p>
        </p:txBody>
      </p:sp>
      <p:cxnSp>
        <p:nvCxnSpPr>
          <p:cNvPr id="506" name="Google Shape;506;p41"/>
          <p:cNvCxnSpPr/>
          <p:nvPr/>
        </p:nvCxnSpPr>
        <p:spPr>
          <a:xfrm flipH="1" rot="10800000">
            <a:off x="6229600" y="1961000"/>
            <a:ext cx="755100" cy="656700"/>
          </a:xfrm>
          <a:prstGeom prst="straightConnector1">
            <a:avLst/>
          </a:prstGeom>
          <a:noFill/>
          <a:ln cap="flat" cmpd="sng" w="9525">
            <a:solidFill>
              <a:srgbClr val="29235C"/>
            </a:solidFill>
            <a:prstDash val="solid"/>
            <a:round/>
            <a:headEnd len="med" w="med" type="none"/>
            <a:tailEnd len="med" w="med" type="triangle"/>
          </a:ln>
        </p:spPr>
      </p:cxnSp>
      <p:sp>
        <p:nvSpPr>
          <p:cNvPr id="507" name="Google Shape;507;p41"/>
          <p:cNvSpPr txBox="1"/>
          <p:nvPr/>
        </p:nvSpPr>
        <p:spPr>
          <a:xfrm>
            <a:off x="6897750" y="3757750"/>
            <a:ext cx="1688100" cy="85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000">
                <a:solidFill>
                  <a:srgbClr val="29235C"/>
                </a:solidFill>
                <a:latin typeface="Poppins"/>
                <a:ea typeface="Poppins"/>
                <a:cs typeface="Poppins"/>
                <a:sym typeface="Poppins"/>
              </a:rPr>
              <a:t>4. L’impact sur le développement de l’individu (long terme)</a:t>
            </a:r>
            <a:endParaRPr sz="1000">
              <a:solidFill>
                <a:srgbClr val="29235C"/>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p:nvPr/>
        </p:nvSpPr>
        <p:spPr>
          <a:xfrm>
            <a:off x="-75" y="286125"/>
            <a:ext cx="9144000" cy="579000"/>
          </a:xfrm>
          <a:prstGeom prst="rect">
            <a:avLst/>
          </a:prstGeom>
          <a:noFill/>
          <a:ln>
            <a:noFill/>
          </a:ln>
        </p:spPr>
        <p:txBody>
          <a:bodyPr anchorCtr="0" anchor="t" bIns="45725" lIns="45725" spcFirstLastPara="1" rIns="45725" wrap="square" tIns="45725">
            <a:noAutofit/>
          </a:bodyPr>
          <a:lstStyle/>
          <a:p>
            <a:pPr indent="0" lvl="0" marL="0" rtl="0" algn="ctr">
              <a:spcBef>
                <a:spcPts val="0"/>
              </a:spcBef>
              <a:spcAft>
                <a:spcPts val="0"/>
              </a:spcAft>
              <a:buNone/>
            </a:pPr>
            <a:r>
              <a:rPr lang="fr" sz="3000">
                <a:solidFill>
                  <a:srgbClr val="29235C"/>
                </a:solidFill>
                <a:latin typeface="Montserrat Black"/>
                <a:ea typeface="Montserrat Black"/>
                <a:cs typeface="Montserrat Black"/>
                <a:sym typeface="Montserrat Black"/>
              </a:rPr>
              <a:t>SOMMAIRE</a:t>
            </a:r>
            <a:endParaRPr sz="3000">
              <a:solidFill>
                <a:srgbClr val="29235C"/>
              </a:solidFill>
              <a:latin typeface="Montserrat"/>
              <a:ea typeface="Montserrat"/>
              <a:cs typeface="Montserrat"/>
              <a:sym typeface="Montserrat"/>
            </a:endParaRPr>
          </a:p>
        </p:txBody>
      </p:sp>
      <p:sp>
        <p:nvSpPr>
          <p:cNvPr id="87" name="Google Shape;87;p15"/>
          <p:cNvSpPr txBox="1"/>
          <p:nvPr/>
        </p:nvSpPr>
        <p:spPr>
          <a:xfrm>
            <a:off x="882000" y="1511500"/>
            <a:ext cx="7532400" cy="2529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Clr>
                <a:srgbClr val="FF5563"/>
              </a:buClr>
              <a:buSzPts val="2200"/>
              <a:buFont typeface="Poppins Black"/>
              <a:buAutoNum type="arabicPeriod"/>
            </a:pPr>
            <a:r>
              <a:rPr lang="fr" sz="2200">
                <a:solidFill>
                  <a:srgbClr val="29235C"/>
                </a:solidFill>
                <a:latin typeface="Poppins"/>
                <a:ea typeface="Poppins"/>
                <a:cs typeface="Poppins"/>
                <a:sym typeface="Poppins"/>
              </a:rPr>
              <a:t>Ça veut dire quoi accompagner ?</a:t>
            </a:r>
            <a:endParaRPr sz="2200">
              <a:solidFill>
                <a:srgbClr val="29235C"/>
              </a:solidFill>
              <a:latin typeface="Poppins"/>
              <a:ea typeface="Poppins"/>
              <a:cs typeface="Poppins"/>
              <a:sym typeface="Poppins"/>
            </a:endParaRPr>
          </a:p>
          <a:p>
            <a:pPr indent="0" lvl="0" marL="457200" rtl="0" algn="l">
              <a:spcBef>
                <a:spcPts val="0"/>
              </a:spcBef>
              <a:spcAft>
                <a:spcPts val="0"/>
              </a:spcAft>
              <a:buNone/>
            </a:pPr>
            <a:r>
              <a:t/>
            </a:r>
            <a:endParaRPr sz="2200">
              <a:solidFill>
                <a:srgbClr val="29235C"/>
              </a:solidFill>
              <a:latin typeface="Poppins"/>
              <a:ea typeface="Poppins"/>
              <a:cs typeface="Poppins"/>
              <a:sym typeface="Poppins"/>
            </a:endParaRPr>
          </a:p>
          <a:p>
            <a:pPr indent="-368300" lvl="0" marL="457200" rtl="0" algn="l">
              <a:spcBef>
                <a:spcPts val="0"/>
              </a:spcBef>
              <a:spcAft>
                <a:spcPts val="0"/>
              </a:spcAft>
              <a:buClr>
                <a:srgbClr val="FF5563"/>
              </a:buClr>
              <a:buSzPts val="2200"/>
              <a:buFont typeface="Poppins Black"/>
              <a:buAutoNum type="arabicPeriod"/>
            </a:pPr>
            <a:r>
              <a:rPr lang="fr" sz="2200">
                <a:solidFill>
                  <a:srgbClr val="29235C"/>
                </a:solidFill>
                <a:latin typeface="Poppins"/>
                <a:ea typeface="Poppins"/>
                <a:cs typeface="Poppins"/>
                <a:sym typeface="Poppins"/>
              </a:rPr>
              <a:t>Pourquoi penser la stratégie d’impact de mon activité d’accompagnement ? </a:t>
            </a:r>
            <a:endParaRPr sz="2200">
              <a:solidFill>
                <a:srgbClr val="29235C"/>
              </a:solidFill>
              <a:latin typeface="Poppins"/>
              <a:ea typeface="Poppins"/>
              <a:cs typeface="Poppins"/>
              <a:sym typeface="Poppins"/>
            </a:endParaRPr>
          </a:p>
          <a:p>
            <a:pPr indent="0" lvl="0" marL="457200" rtl="0" algn="l">
              <a:spcBef>
                <a:spcPts val="0"/>
              </a:spcBef>
              <a:spcAft>
                <a:spcPts val="0"/>
              </a:spcAft>
              <a:buNone/>
            </a:pPr>
            <a:r>
              <a:t/>
            </a:r>
            <a:endParaRPr sz="2200">
              <a:solidFill>
                <a:srgbClr val="29235C"/>
              </a:solidFill>
              <a:latin typeface="Poppins"/>
              <a:ea typeface="Poppins"/>
              <a:cs typeface="Poppins"/>
              <a:sym typeface="Poppins"/>
            </a:endParaRPr>
          </a:p>
          <a:p>
            <a:pPr indent="-368300" lvl="0" marL="457200" rtl="0" algn="l">
              <a:spcBef>
                <a:spcPts val="0"/>
              </a:spcBef>
              <a:spcAft>
                <a:spcPts val="0"/>
              </a:spcAft>
              <a:buClr>
                <a:srgbClr val="FF5563"/>
              </a:buClr>
              <a:buSzPts val="2200"/>
              <a:buFont typeface="Poppins Black"/>
              <a:buAutoNum type="arabicPeriod"/>
            </a:pPr>
            <a:r>
              <a:rPr lang="fr" sz="2200">
                <a:solidFill>
                  <a:srgbClr val="29235C"/>
                </a:solidFill>
                <a:latin typeface="Poppins"/>
                <a:ea typeface="Poppins"/>
                <a:cs typeface="Poppins"/>
                <a:sym typeface="Poppins"/>
              </a:rPr>
              <a:t>Des outils pour penser la stratégie d’impact </a:t>
            </a:r>
            <a:br>
              <a:rPr lang="fr" sz="2200">
                <a:solidFill>
                  <a:srgbClr val="29235C"/>
                </a:solidFill>
                <a:latin typeface="Poppins"/>
                <a:ea typeface="Poppins"/>
                <a:cs typeface="Poppins"/>
                <a:sym typeface="Poppins"/>
              </a:rPr>
            </a:br>
            <a:r>
              <a:rPr lang="fr" sz="2200">
                <a:solidFill>
                  <a:srgbClr val="29235C"/>
                </a:solidFill>
                <a:latin typeface="Poppins"/>
                <a:ea typeface="Poppins"/>
                <a:cs typeface="Poppins"/>
                <a:sym typeface="Poppins"/>
              </a:rPr>
              <a:t>de mon activité d’accompagnement</a:t>
            </a:r>
            <a:endParaRPr sz="2200">
              <a:solidFill>
                <a:srgbClr val="29235C"/>
              </a:solidFill>
              <a:latin typeface="Poppins"/>
              <a:ea typeface="Poppins"/>
              <a:cs typeface="Poppins"/>
              <a:sym typeface="Poppi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42"/>
          <p:cNvSpPr/>
          <p:nvPr/>
        </p:nvSpPr>
        <p:spPr>
          <a:xfrm>
            <a:off x="83700" y="360000"/>
            <a:ext cx="8976600" cy="4992900"/>
          </a:xfrm>
          <a:prstGeom prst="rect">
            <a:avLst/>
          </a:prstGeom>
          <a:noFill/>
          <a:ln cap="flat" cmpd="sng" w="19050">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513" name="Google Shape;513;p42"/>
          <p:cNvGrpSpPr/>
          <p:nvPr/>
        </p:nvGrpSpPr>
        <p:grpSpPr>
          <a:xfrm>
            <a:off x="8759321" y="-24360"/>
            <a:ext cx="409359" cy="408719"/>
            <a:chOff x="8759321" y="-24360"/>
            <a:chExt cx="409359" cy="408719"/>
          </a:xfrm>
        </p:grpSpPr>
        <p:sp>
          <p:nvSpPr>
            <p:cNvPr id="514" name="Google Shape;514;p42"/>
            <p:cNvSpPr/>
            <p:nvPr/>
          </p:nvSpPr>
          <p:spPr>
            <a:xfrm>
              <a:off x="8835600" y="51600"/>
              <a:ext cx="256800" cy="256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15" name="Google Shape;515;p42"/>
            <p:cNvPicPr preferRelativeResize="0"/>
            <p:nvPr/>
          </p:nvPicPr>
          <p:blipFill>
            <a:blip r:embed="rId3">
              <a:alphaModFix/>
            </a:blip>
            <a:stretch>
              <a:fillRect/>
            </a:stretch>
          </p:blipFill>
          <p:spPr>
            <a:xfrm rot="876540">
              <a:off x="8796121" y="12571"/>
              <a:ext cx="335759" cy="334859"/>
            </a:xfrm>
            <a:prstGeom prst="rect">
              <a:avLst/>
            </a:prstGeom>
            <a:noFill/>
            <a:ln>
              <a:noFill/>
            </a:ln>
          </p:spPr>
        </p:pic>
      </p:grpSp>
      <p:sp>
        <p:nvSpPr>
          <p:cNvPr id="516" name="Google Shape;516;p42">
            <a:hlinkClick r:id="rId4"/>
          </p:cNvPr>
          <p:cNvSpPr/>
          <p:nvPr/>
        </p:nvSpPr>
        <p:spPr>
          <a:xfrm>
            <a:off x="228900" y="347350"/>
            <a:ext cx="8735100" cy="533100"/>
          </a:xfrm>
          <a:prstGeom prst="rightArrow">
            <a:avLst>
              <a:gd fmla="val 50000" name="adj1"/>
              <a:gd fmla="val 50000" name="adj2"/>
            </a:avLst>
          </a:prstGeom>
          <a:solidFill>
            <a:srgbClr val="39BCBD">
              <a:alpha val="19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i="1" sz="800">
              <a:solidFill>
                <a:schemeClr val="lt1"/>
              </a:solidFill>
              <a:latin typeface="Poppins"/>
              <a:ea typeface="Poppins"/>
              <a:cs typeface="Poppins"/>
              <a:sym typeface="Poppins"/>
            </a:endParaRPr>
          </a:p>
        </p:txBody>
      </p:sp>
      <p:cxnSp>
        <p:nvCxnSpPr>
          <p:cNvPr id="517" name="Google Shape;517;p42"/>
          <p:cNvCxnSpPr/>
          <p:nvPr/>
        </p:nvCxnSpPr>
        <p:spPr>
          <a:xfrm>
            <a:off x="1752975" y="431775"/>
            <a:ext cx="0" cy="4470900"/>
          </a:xfrm>
          <a:prstGeom prst="straightConnector1">
            <a:avLst/>
          </a:prstGeom>
          <a:noFill/>
          <a:ln cap="flat" cmpd="sng" w="9525">
            <a:solidFill>
              <a:srgbClr val="29235C"/>
            </a:solidFill>
            <a:prstDash val="dot"/>
            <a:round/>
            <a:headEnd len="med" w="med" type="none"/>
            <a:tailEnd len="med" w="med" type="none"/>
          </a:ln>
        </p:spPr>
      </p:cxnSp>
      <p:cxnSp>
        <p:nvCxnSpPr>
          <p:cNvPr id="518" name="Google Shape;518;p42"/>
          <p:cNvCxnSpPr/>
          <p:nvPr/>
        </p:nvCxnSpPr>
        <p:spPr>
          <a:xfrm>
            <a:off x="3164550" y="431775"/>
            <a:ext cx="0" cy="4470900"/>
          </a:xfrm>
          <a:prstGeom prst="straightConnector1">
            <a:avLst/>
          </a:prstGeom>
          <a:noFill/>
          <a:ln cap="flat" cmpd="sng" w="9525">
            <a:solidFill>
              <a:srgbClr val="29235C"/>
            </a:solidFill>
            <a:prstDash val="dot"/>
            <a:round/>
            <a:headEnd len="med" w="med" type="none"/>
            <a:tailEnd len="med" w="med" type="none"/>
          </a:ln>
        </p:spPr>
      </p:cxnSp>
      <p:cxnSp>
        <p:nvCxnSpPr>
          <p:cNvPr id="519" name="Google Shape;519;p42"/>
          <p:cNvCxnSpPr/>
          <p:nvPr/>
        </p:nvCxnSpPr>
        <p:spPr>
          <a:xfrm>
            <a:off x="7334250" y="431775"/>
            <a:ext cx="0" cy="4470900"/>
          </a:xfrm>
          <a:prstGeom prst="straightConnector1">
            <a:avLst/>
          </a:prstGeom>
          <a:noFill/>
          <a:ln cap="flat" cmpd="sng" w="9525">
            <a:solidFill>
              <a:srgbClr val="29235C"/>
            </a:solidFill>
            <a:prstDash val="dot"/>
            <a:round/>
            <a:headEnd len="med" w="med" type="none"/>
            <a:tailEnd len="med" w="med" type="none"/>
          </a:ln>
        </p:spPr>
      </p:cxnSp>
      <p:sp>
        <p:nvSpPr>
          <p:cNvPr id="520" name="Google Shape;520;p42"/>
          <p:cNvSpPr txBox="1"/>
          <p:nvPr/>
        </p:nvSpPr>
        <p:spPr>
          <a:xfrm>
            <a:off x="83700" y="419125"/>
            <a:ext cx="1669200" cy="4800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lang="fr" sz="1300">
                <a:solidFill>
                  <a:srgbClr val="39BCBD"/>
                </a:solidFill>
                <a:latin typeface="Poppins Black"/>
                <a:ea typeface="Poppins Black"/>
                <a:cs typeface="Poppins Black"/>
                <a:sym typeface="Poppins Black"/>
              </a:rPr>
              <a:t>RESSOURCES</a:t>
            </a:r>
            <a:endParaRPr i="1" sz="1300">
              <a:solidFill>
                <a:srgbClr val="39BCBD"/>
              </a:solidFill>
              <a:latin typeface="Poppins"/>
              <a:ea typeface="Poppins"/>
              <a:cs typeface="Poppins"/>
              <a:sym typeface="Poppins"/>
            </a:endParaRPr>
          </a:p>
        </p:txBody>
      </p:sp>
      <p:sp>
        <p:nvSpPr>
          <p:cNvPr id="521" name="Google Shape;521;p42"/>
          <p:cNvSpPr txBox="1"/>
          <p:nvPr/>
        </p:nvSpPr>
        <p:spPr>
          <a:xfrm>
            <a:off x="1752975" y="419125"/>
            <a:ext cx="1411500" cy="4800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lang="fr" sz="1300">
                <a:solidFill>
                  <a:srgbClr val="39BCBD"/>
                </a:solidFill>
                <a:latin typeface="Poppins Black"/>
                <a:ea typeface="Poppins Black"/>
                <a:cs typeface="Poppins Black"/>
                <a:sym typeface="Poppins Black"/>
              </a:rPr>
              <a:t>RÉALISATIONS</a:t>
            </a:r>
            <a:endParaRPr i="1" sz="1300">
              <a:solidFill>
                <a:srgbClr val="39BCBD"/>
              </a:solidFill>
              <a:latin typeface="Poppins"/>
              <a:ea typeface="Poppins"/>
              <a:cs typeface="Poppins"/>
              <a:sym typeface="Poppins"/>
            </a:endParaRPr>
          </a:p>
        </p:txBody>
      </p:sp>
      <p:sp>
        <p:nvSpPr>
          <p:cNvPr id="522" name="Google Shape;522;p42"/>
          <p:cNvSpPr txBox="1"/>
          <p:nvPr/>
        </p:nvSpPr>
        <p:spPr>
          <a:xfrm>
            <a:off x="3164550" y="419125"/>
            <a:ext cx="4169700" cy="4800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lang="fr" sz="1300">
                <a:solidFill>
                  <a:srgbClr val="39BCBD"/>
                </a:solidFill>
                <a:latin typeface="Poppins Black"/>
                <a:ea typeface="Poppins Black"/>
                <a:cs typeface="Poppins Black"/>
                <a:sym typeface="Poppins Black"/>
              </a:rPr>
              <a:t>RÉSULTATS</a:t>
            </a:r>
            <a:endParaRPr i="1" sz="1300">
              <a:solidFill>
                <a:srgbClr val="39BCBD"/>
              </a:solidFill>
              <a:latin typeface="Poppins"/>
              <a:ea typeface="Poppins"/>
              <a:cs typeface="Poppins"/>
              <a:sym typeface="Poppins"/>
            </a:endParaRPr>
          </a:p>
        </p:txBody>
      </p:sp>
      <p:sp>
        <p:nvSpPr>
          <p:cNvPr id="523" name="Google Shape;523;p42"/>
          <p:cNvSpPr txBox="1"/>
          <p:nvPr/>
        </p:nvSpPr>
        <p:spPr>
          <a:xfrm>
            <a:off x="7315050" y="419125"/>
            <a:ext cx="1745400" cy="4800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lang="fr" sz="1300">
                <a:solidFill>
                  <a:srgbClr val="39BCBD"/>
                </a:solidFill>
                <a:latin typeface="Poppins Black"/>
                <a:ea typeface="Poppins Black"/>
                <a:cs typeface="Poppins Black"/>
                <a:sym typeface="Poppins Black"/>
              </a:rPr>
              <a:t>IMPACT</a:t>
            </a:r>
            <a:endParaRPr i="1" sz="1300">
              <a:solidFill>
                <a:srgbClr val="39BCBD"/>
              </a:solidFill>
              <a:latin typeface="Poppins"/>
              <a:ea typeface="Poppins"/>
              <a:cs typeface="Poppins"/>
              <a:sym typeface="Poppi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43"/>
          <p:cNvSpPr/>
          <p:nvPr/>
        </p:nvSpPr>
        <p:spPr>
          <a:xfrm>
            <a:off x="83700" y="360000"/>
            <a:ext cx="8976600" cy="4992900"/>
          </a:xfrm>
          <a:prstGeom prst="rect">
            <a:avLst/>
          </a:prstGeom>
          <a:noFill/>
          <a:ln cap="flat" cmpd="sng" w="19050">
            <a:solidFill>
              <a:srgbClr val="2D134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529" name="Google Shape;529;p43"/>
          <p:cNvGrpSpPr/>
          <p:nvPr/>
        </p:nvGrpSpPr>
        <p:grpSpPr>
          <a:xfrm>
            <a:off x="8759321" y="-24360"/>
            <a:ext cx="409359" cy="408719"/>
            <a:chOff x="8759321" y="-24360"/>
            <a:chExt cx="409359" cy="408719"/>
          </a:xfrm>
        </p:grpSpPr>
        <p:sp>
          <p:nvSpPr>
            <p:cNvPr id="530" name="Google Shape;530;p43"/>
            <p:cNvSpPr/>
            <p:nvPr/>
          </p:nvSpPr>
          <p:spPr>
            <a:xfrm>
              <a:off x="8835600" y="51600"/>
              <a:ext cx="256800" cy="256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31" name="Google Shape;531;p43"/>
            <p:cNvPicPr preferRelativeResize="0"/>
            <p:nvPr/>
          </p:nvPicPr>
          <p:blipFill>
            <a:blip r:embed="rId3">
              <a:alphaModFix/>
            </a:blip>
            <a:stretch>
              <a:fillRect/>
            </a:stretch>
          </p:blipFill>
          <p:spPr>
            <a:xfrm rot="876540">
              <a:off x="8796121" y="12571"/>
              <a:ext cx="335759" cy="334859"/>
            </a:xfrm>
            <a:prstGeom prst="rect">
              <a:avLst/>
            </a:prstGeom>
            <a:noFill/>
            <a:ln>
              <a:noFill/>
            </a:ln>
          </p:spPr>
        </p:pic>
      </p:grpSp>
      <p:sp>
        <p:nvSpPr>
          <p:cNvPr id="532" name="Google Shape;532;p43">
            <a:hlinkClick r:id="rId4"/>
          </p:cNvPr>
          <p:cNvSpPr/>
          <p:nvPr/>
        </p:nvSpPr>
        <p:spPr>
          <a:xfrm>
            <a:off x="228900" y="347350"/>
            <a:ext cx="8735100" cy="533100"/>
          </a:xfrm>
          <a:prstGeom prst="rightArrow">
            <a:avLst>
              <a:gd fmla="val 50000" name="adj1"/>
              <a:gd fmla="val 50000" name="adj2"/>
            </a:avLst>
          </a:prstGeom>
          <a:solidFill>
            <a:srgbClr val="39BCBD">
              <a:alpha val="19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i="1" sz="800">
              <a:solidFill>
                <a:schemeClr val="lt1"/>
              </a:solidFill>
              <a:latin typeface="Poppins"/>
              <a:ea typeface="Poppins"/>
              <a:cs typeface="Poppins"/>
              <a:sym typeface="Poppins"/>
            </a:endParaRPr>
          </a:p>
        </p:txBody>
      </p:sp>
      <p:cxnSp>
        <p:nvCxnSpPr>
          <p:cNvPr id="533" name="Google Shape;533;p43"/>
          <p:cNvCxnSpPr/>
          <p:nvPr/>
        </p:nvCxnSpPr>
        <p:spPr>
          <a:xfrm>
            <a:off x="1752975" y="431775"/>
            <a:ext cx="0" cy="4470900"/>
          </a:xfrm>
          <a:prstGeom prst="straightConnector1">
            <a:avLst/>
          </a:prstGeom>
          <a:noFill/>
          <a:ln cap="flat" cmpd="sng" w="9525">
            <a:solidFill>
              <a:srgbClr val="29235C"/>
            </a:solidFill>
            <a:prstDash val="dot"/>
            <a:round/>
            <a:headEnd len="med" w="med" type="none"/>
            <a:tailEnd len="med" w="med" type="none"/>
          </a:ln>
        </p:spPr>
      </p:cxnSp>
      <p:cxnSp>
        <p:nvCxnSpPr>
          <p:cNvPr id="534" name="Google Shape;534;p43"/>
          <p:cNvCxnSpPr/>
          <p:nvPr/>
        </p:nvCxnSpPr>
        <p:spPr>
          <a:xfrm>
            <a:off x="3164550" y="431775"/>
            <a:ext cx="0" cy="4470900"/>
          </a:xfrm>
          <a:prstGeom prst="straightConnector1">
            <a:avLst/>
          </a:prstGeom>
          <a:noFill/>
          <a:ln cap="flat" cmpd="sng" w="9525">
            <a:solidFill>
              <a:srgbClr val="29235C"/>
            </a:solidFill>
            <a:prstDash val="dot"/>
            <a:round/>
            <a:headEnd len="med" w="med" type="none"/>
            <a:tailEnd len="med" w="med" type="none"/>
          </a:ln>
        </p:spPr>
      </p:cxnSp>
      <p:cxnSp>
        <p:nvCxnSpPr>
          <p:cNvPr id="535" name="Google Shape;535;p43"/>
          <p:cNvCxnSpPr/>
          <p:nvPr/>
        </p:nvCxnSpPr>
        <p:spPr>
          <a:xfrm>
            <a:off x="7334250" y="431775"/>
            <a:ext cx="0" cy="4470900"/>
          </a:xfrm>
          <a:prstGeom prst="straightConnector1">
            <a:avLst/>
          </a:prstGeom>
          <a:noFill/>
          <a:ln cap="flat" cmpd="sng" w="9525">
            <a:solidFill>
              <a:srgbClr val="29235C"/>
            </a:solidFill>
            <a:prstDash val="dot"/>
            <a:round/>
            <a:headEnd len="med" w="med" type="none"/>
            <a:tailEnd len="med" w="med" type="none"/>
          </a:ln>
        </p:spPr>
      </p:cxnSp>
      <p:sp>
        <p:nvSpPr>
          <p:cNvPr id="536" name="Google Shape;536;p43"/>
          <p:cNvSpPr txBox="1"/>
          <p:nvPr/>
        </p:nvSpPr>
        <p:spPr>
          <a:xfrm>
            <a:off x="83700" y="419125"/>
            <a:ext cx="1669200" cy="4800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lang="fr" sz="1300">
                <a:solidFill>
                  <a:srgbClr val="39BCBD"/>
                </a:solidFill>
                <a:latin typeface="Poppins Black"/>
                <a:ea typeface="Poppins Black"/>
                <a:cs typeface="Poppins Black"/>
                <a:sym typeface="Poppins Black"/>
              </a:rPr>
              <a:t>RESSOURCES</a:t>
            </a:r>
            <a:endParaRPr i="1" sz="1300">
              <a:solidFill>
                <a:srgbClr val="39BCBD"/>
              </a:solidFill>
              <a:latin typeface="Poppins"/>
              <a:ea typeface="Poppins"/>
              <a:cs typeface="Poppins"/>
              <a:sym typeface="Poppins"/>
            </a:endParaRPr>
          </a:p>
        </p:txBody>
      </p:sp>
      <p:sp>
        <p:nvSpPr>
          <p:cNvPr id="537" name="Google Shape;537;p43"/>
          <p:cNvSpPr txBox="1"/>
          <p:nvPr/>
        </p:nvSpPr>
        <p:spPr>
          <a:xfrm>
            <a:off x="1752975" y="419125"/>
            <a:ext cx="1411500" cy="4800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lang="fr" sz="1300">
                <a:solidFill>
                  <a:srgbClr val="39BCBD"/>
                </a:solidFill>
                <a:latin typeface="Poppins Black"/>
                <a:ea typeface="Poppins Black"/>
                <a:cs typeface="Poppins Black"/>
                <a:sym typeface="Poppins Black"/>
              </a:rPr>
              <a:t>RÉALISATIONS</a:t>
            </a:r>
            <a:endParaRPr i="1" sz="1300">
              <a:solidFill>
                <a:srgbClr val="39BCBD"/>
              </a:solidFill>
              <a:latin typeface="Poppins"/>
              <a:ea typeface="Poppins"/>
              <a:cs typeface="Poppins"/>
              <a:sym typeface="Poppins"/>
            </a:endParaRPr>
          </a:p>
        </p:txBody>
      </p:sp>
      <p:sp>
        <p:nvSpPr>
          <p:cNvPr id="538" name="Google Shape;538;p43"/>
          <p:cNvSpPr txBox="1"/>
          <p:nvPr/>
        </p:nvSpPr>
        <p:spPr>
          <a:xfrm>
            <a:off x="3164550" y="419125"/>
            <a:ext cx="4169700" cy="4800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lang="fr" sz="1300">
                <a:solidFill>
                  <a:srgbClr val="39BCBD"/>
                </a:solidFill>
                <a:latin typeface="Poppins Black"/>
                <a:ea typeface="Poppins Black"/>
                <a:cs typeface="Poppins Black"/>
                <a:sym typeface="Poppins Black"/>
              </a:rPr>
              <a:t>RÉSULTATS</a:t>
            </a:r>
            <a:endParaRPr i="1" sz="1300">
              <a:solidFill>
                <a:srgbClr val="39BCBD"/>
              </a:solidFill>
              <a:latin typeface="Poppins"/>
              <a:ea typeface="Poppins"/>
              <a:cs typeface="Poppins"/>
              <a:sym typeface="Poppins"/>
            </a:endParaRPr>
          </a:p>
        </p:txBody>
      </p:sp>
      <p:sp>
        <p:nvSpPr>
          <p:cNvPr id="539" name="Google Shape;539;p43"/>
          <p:cNvSpPr txBox="1"/>
          <p:nvPr/>
        </p:nvSpPr>
        <p:spPr>
          <a:xfrm>
            <a:off x="7315050" y="419125"/>
            <a:ext cx="1745400" cy="4800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lang="fr" sz="1300">
                <a:solidFill>
                  <a:srgbClr val="39BCBD"/>
                </a:solidFill>
                <a:latin typeface="Poppins Black"/>
                <a:ea typeface="Poppins Black"/>
                <a:cs typeface="Poppins Black"/>
                <a:sym typeface="Poppins Black"/>
              </a:rPr>
              <a:t>IMPACT</a:t>
            </a:r>
            <a:endParaRPr i="1" sz="1300">
              <a:solidFill>
                <a:srgbClr val="39BCBD"/>
              </a:solidFill>
              <a:latin typeface="Poppins"/>
              <a:ea typeface="Poppins"/>
              <a:cs typeface="Poppins"/>
              <a:sym typeface="Poppins"/>
            </a:endParaRPr>
          </a:p>
        </p:txBody>
      </p:sp>
      <p:sp>
        <p:nvSpPr>
          <p:cNvPr id="540" name="Google Shape;540;p43"/>
          <p:cNvSpPr txBox="1"/>
          <p:nvPr/>
        </p:nvSpPr>
        <p:spPr>
          <a:xfrm>
            <a:off x="94950" y="-38925"/>
            <a:ext cx="5656800" cy="29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a:solidFill>
                  <a:schemeClr val="dk1"/>
                </a:solidFill>
                <a:latin typeface="Poppins"/>
                <a:ea typeface="Poppins"/>
                <a:cs typeface="Poppins"/>
                <a:sym typeface="Poppins"/>
              </a:rPr>
              <a:t>Aide à la dynamique territoriale</a:t>
            </a:r>
            <a:endParaRPr b="1">
              <a:solidFill>
                <a:schemeClr val="dk2"/>
              </a:solidFill>
              <a:latin typeface="Poppins"/>
              <a:ea typeface="Poppins"/>
              <a:cs typeface="Poppins"/>
              <a:sym typeface="Poppins"/>
            </a:endParaRPr>
          </a:p>
        </p:txBody>
      </p:sp>
      <p:sp>
        <p:nvSpPr>
          <p:cNvPr id="541" name="Google Shape;541;p43"/>
          <p:cNvSpPr/>
          <p:nvPr/>
        </p:nvSpPr>
        <p:spPr>
          <a:xfrm>
            <a:off x="121800" y="2719425"/>
            <a:ext cx="1613400" cy="543000"/>
          </a:xfrm>
          <a:prstGeom prst="rect">
            <a:avLst/>
          </a:prstGeom>
          <a:solidFill>
            <a:srgbClr val="39BCBD"/>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fr" sz="1000">
                <a:latin typeface="Poppins"/>
                <a:ea typeface="Poppins"/>
                <a:cs typeface="Poppins"/>
                <a:sym typeface="Poppins"/>
              </a:rPr>
              <a:t>Connaissance des collectivités et acteurs du territoire</a:t>
            </a:r>
            <a:endParaRPr sz="1000">
              <a:latin typeface="Poppins"/>
              <a:ea typeface="Poppins"/>
              <a:cs typeface="Poppins"/>
              <a:sym typeface="Poppins"/>
            </a:endParaRPr>
          </a:p>
        </p:txBody>
      </p:sp>
      <p:sp>
        <p:nvSpPr>
          <p:cNvPr id="542" name="Google Shape;542;p43"/>
          <p:cNvSpPr/>
          <p:nvPr/>
        </p:nvSpPr>
        <p:spPr>
          <a:xfrm>
            <a:off x="116850" y="1612200"/>
            <a:ext cx="1613400" cy="340200"/>
          </a:xfrm>
          <a:prstGeom prst="rect">
            <a:avLst/>
          </a:prstGeom>
          <a:solidFill>
            <a:srgbClr val="39BCBD"/>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fr" sz="1000">
                <a:latin typeface="Poppins"/>
                <a:ea typeface="Poppins"/>
                <a:cs typeface="Poppins"/>
                <a:sym typeface="Poppins"/>
              </a:rPr>
              <a:t>ETP disponibles</a:t>
            </a:r>
            <a:endParaRPr sz="1000">
              <a:latin typeface="Poppins"/>
              <a:ea typeface="Poppins"/>
              <a:cs typeface="Poppins"/>
              <a:sym typeface="Poppins"/>
            </a:endParaRPr>
          </a:p>
        </p:txBody>
      </p:sp>
      <p:sp>
        <p:nvSpPr>
          <p:cNvPr id="543" name="Google Shape;543;p43"/>
          <p:cNvSpPr/>
          <p:nvPr/>
        </p:nvSpPr>
        <p:spPr>
          <a:xfrm>
            <a:off x="123100" y="2055325"/>
            <a:ext cx="1613400" cy="543000"/>
          </a:xfrm>
          <a:prstGeom prst="rect">
            <a:avLst/>
          </a:prstGeom>
          <a:solidFill>
            <a:srgbClr val="39BCBD"/>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fr" sz="1000">
                <a:latin typeface="Poppins"/>
                <a:ea typeface="Poppins"/>
                <a:cs typeface="Poppins"/>
                <a:sym typeface="Poppins"/>
              </a:rPr>
              <a:t>Méthodologies et posture d’animation </a:t>
            </a:r>
            <a:endParaRPr sz="1000">
              <a:latin typeface="Poppins"/>
              <a:ea typeface="Poppins"/>
              <a:cs typeface="Poppins"/>
              <a:sym typeface="Poppins"/>
            </a:endParaRPr>
          </a:p>
        </p:txBody>
      </p:sp>
      <p:sp>
        <p:nvSpPr>
          <p:cNvPr id="544" name="Google Shape;544;p43"/>
          <p:cNvSpPr/>
          <p:nvPr/>
        </p:nvSpPr>
        <p:spPr>
          <a:xfrm>
            <a:off x="139600" y="3449725"/>
            <a:ext cx="1613400" cy="437400"/>
          </a:xfrm>
          <a:prstGeom prst="rect">
            <a:avLst/>
          </a:prstGeom>
          <a:solidFill>
            <a:srgbClr val="39BCBD"/>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fr" sz="1000">
                <a:latin typeface="Poppins"/>
                <a:ea typeface="Poppins"/>
                <a:cs typeface="Poppins"/>
                <a:sym typeface="Poppins"/>
              </a:rPr>
              <a:t>Cartographies existantes</a:t>
            </a:r>
            <a:endParaRPr sz="1000">
              <a:latin typeface="Poppins"/>
              <a:ea typeface="Poppins"/>
              <a:cs typeface="Poppins"/>
              <a:sym typeface="Poppins"/>
            </a:endParaRPr>
          </a:p>
        </p:txBody>
      </p:sp>
      <p:sp>
        <p:nvSpPr>
          <p:cNvPr id="545" name="Google Shape;545;p43"/>
          <p:cNvSpPr/>
          <p:nvPr/>
        </p:nvSpPr>
        <p:spPr>
          <a:xfrm>
            <a:off x="139600" y="3962050"/>
            <a:ext cx="1592700" cy="603600"/>
          </a:xfrm>
          <a:prstGeom prst="rect">
            <a:avLst/>
          </a:prstGeom>
          <a:solidFill>
            <a:srgbClr val="39BCBD"/>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fr" sz="1000">
                <a:latin typeface="Poppins"/>
                <a:ea typeface="Poppins"/>
                <a:cs typeface="Poppins"/>
                <a:sym typeface="Poppins"/>
              </a:rPr>
              <a:t>Moyen d’échanges type ResoNum BFC, Mattermost, … </a:t>
            </a:r>
            <a:endParaRPr sz="1000">
              <a:latin typeface="Poppins"/>
              <a:ea typeface="Poppins"/>
              <a:cs typeface="Poppins"/>
              <a:sym typeface="Poppins"/>
            </a:endParaRPr>
          </a:p>
        </p:txBody>
      </p:sp>
      <p:sp>
        <p:nvSpPr>
          <p:cNvPr id="546" name="Google Shape;546;p43"/>
          <p:cNvSpPr/>
          <p:nvPr/>
        </p:nvSpPr>
        <p:spPr>
          <a:xfrm>
            <a:off x="83850" y="802725"/>
            <a:ext cx="1669200" cy="705900"/>
          </a:xfrm>
          <a:prstGeom prst="rect">
            <a:avLst/>
          </a:prstGeom>
          <a:solidFill>
            <a:srgbClr val="39BCBD"/>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fr" sz="1000">
                <a:latin typeface="Poppins"/>
                <a:ea typeface="Poppins"/>
                <a:cs typeface="Poppins"/>
                <a:sym typeface="Poppins"/>
              </a:rPr>
              <a:t>Acteurs de la médiation numérique / référents territoriaux</a:t>
            </a:r>
            <a:endParaRPr sz="1000">
              <a:latin typeface="Poppins"/>
              <a:ea typeface="Poppins"/>
              <a:cs typeface="Poppins"/>
              <a:sym typeface="Poppins"/>
            </a:endParaRPr>
          </a:p>
        </p:txBody>
      </p:sp>
      <p:sp>
        <p:nvSpPr>
          <p:cNvPr id="547" name="Google Shape;547;p43"/>
          <p:cNvSpPr/>
          <p:nvPr/>
        </p:nvSpPr>
        <p:spPr>
          <a:xfrm>
            <a:off x="116850" y="4673075"/>
            <a:ext cx="1613400" cy="294900"/>
          </a:xfrm>
          <a:prstGeom prst="rect">
            <a:avLst/>
          </a:prstGeom>
          <a:solidFill>
            <a:srgbClr val="39BCBD"/>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fr" sz="1000">
                <a:latin typeface="Poppins"/>
                <a:ea typeface="Poppins"/>
                <a:cs typeface="Poppins"/>
                <a:sym typeface="Poppins"/>
              </a:rPr>
              <a:t>Subvention(s)</a:t>
            </a:r>
            <a:endParaRPr sz="1000">
              <a:latin typeface="Poppins"/>
              <a:ea typeface="Poppins"/>
              <a:cs typeface="Poppins"/>
              <a:sym typeface="Poppins"/>
            </a:endParaRPr>
          </a:p>
        </p:txBody>
      </p:sp>
      <p:sp>
        <p:nvSpPr>
          <p:cNvPr id="548" name="Google Shape;548;p43"/>
          <p:cNvSpPr/>
          <p:nvPr/>
        </p:nvSpPr>
        <p:spPr>
          <a:xfrm>
            <a:off x="1774650" y="1757375"/>
            <a:ext cx="1352700" cy="851400"/>
          </a:xfrm>
          <a:prstGeom prst="rect">
            <a:avLst/>
          </a:prstGeom>
          <a:solidFill>
            <a:srgbClr val="39BCBD"/>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fr" sz="1000">
                <a:latin typeface="Poppins"/>
                <a:ea typeface="Poppins"/>
                <a:cs typeface="Poppins"/>
                <a:sym typeface="Poppins"/>
              </a:rPr>
              <a:t>Ingénierie financière (mise en évidence de financements dispos) </a:t>
            </a:r>
            <a:endParaRPr sz="1000">
              <a:latin typeface="Poppins"/>
              <a:ea typeface="Poppins"/>
              <a:cs typeface="Poppins"/>
              <a:sym typeface="Poppins"/>
            </a:endParaRPr>
          </a:p>
        </p:txBody>
      </p:sp>
      <p:sp>
        <p:nvSpPr>
          <p:cNvPr id="549" name="Google Shape;549;p43"/>
          <p:cNvSpPr/>
          <p:nvPr/>
        </p:nvSpPr>
        <p:spPr>
          <a:xfrm>
            <a:off x="1773524" y="2690825"/>
            <a:ext cx="1352700" cy="892200"/>
          </a:xfrm>
          <a:prstGeom prst="rect">
            <a:avLst/>
          </a:prstGeom>
          <a:solidFill>
            <a:srgbClr val="39BCBD"/>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fr" sz="1000">
                <a:latin typeface="Poppins"/>
                <a:ea typeface="Poppins"/>
                <a:cs typeface="Poppins"/>
                <a:sym typeface="Poppins"/>
              </a:rPr>
              <a:t>Rencontres ponctuelles et animation de réseaux et inter-réseaux</a:t>
            </a:r>
            <a:endParaRPr sz="1000">
              <a:latin typeface="Poppins"/>
              <a:ea typeface="Poppins"/>
              <a:cs typeface="Poppins"/>
              <a:sym typeface="Poppins"/>
            </a:endParaRPr>
          </a:p>
        </p:txBody>
      </p:sp>
      <p:sp>
        <p:nvSpPr>
          <p:cNvPr id="550" name="Google Shape;550;p43"/>
          <p:cNvSpPr/>
          <p:nvPr/>
        </p:nvSpPr>
        <p:spPr>
          <a:xfrm>
            <a:off x="1771050" y="3665075"/>
            <a:ext cx="1352700" cy="1062600"/>
          </a:xfrm>
          <a:prstGeom prst="rect">
            <a:avLst/>
          </a:prstGeom>
          <a:solidFill>
            <a:srgbClr val="39BCBD"/>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fr" sz="1000">
                <a:latin typeface="Poppins"/>
                <a:ea typeface="Poppins"/>
                <a:cs typeface="Poppins"/>
                <a:sym typeface="Poppins"/>
              </a:rPr>
              <a:t>Animation de temps de montée en compétence/en information (webinair / mail)</a:t>
            </a:r>
            <a:endParaRPr sz="1000">
              <a:latin typeface="Poppins"/>
              <a:ea typeface="Poppins"/>
              <a:cs typeface="Poppins"/>
              <a:sym typeface="Poppins"/>
            </a:endParaRPr>
          </a:p>
        </p:txBody>
      </p:sp>
      <p:sp>
        <p:nvSpPr>
          <p:cNvPr id="551" name="Google Shape;551;p43"/>
          <p:cNvSpPr/>
          <p:nvPr/>
        </p:nvSpPr>
        <p:spPr>
          <a:xfrm>
            <a:off x="1774650" y="783125"/>
            <a:ext cx="1352700" cy="892200"/>
          </a:xfrm>
          <a:prstGeom prst="rect">
            <a:avLst/>
          </a:prstGeom>
          <a:solidFill>
            <a:srgbClr val="39BCBD"/>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fr" sz="900">
                <a:latin typeface="Poppins"/>
                <a:ea typeface="Poppins"/>
                <a:cs typeface="Poppins"/>
                <a:sym typeface="Poppins"/>
              </a:rPr>
              <a:t>Stratégie et opérationnalisation de l’animation de l’outil d’échanges type ResoNum BFC, Mattermost, … </a:t>
            </a:r>
            <a:endParaRPr sz="900">
              <a:latin typeface="Poppins"/>
              <a:ea typeface="Poppins"/>
              <a:cs typeface="Poppins"/>
              <a:sym typeface="Poppins"/>
            </a:endParaRPr>
          </a:p>
        </p:txBody>
      </p:sp>
      <p:sp>
        <p:nvSpPr>
          <p:cNvPr id="552" name="Google Shape;552;p43"/>
          <p:cNvSpPr/>
          <p:nvPr/>
        </p:nvSpPr>
        <p:spPr>
          <a:xfrm>
            <a:off x="3201750" y="802725"/>
            <a:ext cx="4063200" cy="543000"/>
          </a:xfrm>
          <a:prstGeom prst="rect">
            <a:avLst/>
          </a:prstGeom>
          <a:solidFill>
            <a:srgbClr val="39BCBD"/>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fr" sz="1000">
                <a:latin typeface="Poppins"/>
                <a:ea typeface="Poppins"/>
                <a:cs typeface="Poppins"/>
                <a:sym typeface="Poppins"/>
              </a:rPr>
              <a:t>Évolution</a:t>
            </a:r>
            <a:r>
              <a:rPr lang="fr" sz="1000">
                <a:latin typeface="Poppins"/>
                <a:ea typeface="Poppins"/>
                <a:cs typeface="Poppins"/>
                <a:sym typeface="Poppins"/>
              </a:rPr>
              <a:t> de la “satisfaction” / des </a:t>
            </a:r>
            <a:r>
              <a:rPr lang="fr" sz="1000">
                <a:latin typeface="Poppins"/>
                <a:ea typeface="Poppins"/>
                <a:cs typeface="Poppins"/>
                <a:sym typeface="Poppins"/>
              </a:rPr>
              <a:t>Conseillers</a:t>
            </a:r>
            <a:r>
              <a:rPr lang="fr" sz="1000">
                <a:latin typeface="Poppins"/>
                <a:ea typeface="Poppins"/>
                <a:cs typeface="Poppins"/>
                <a:sym typeface="Poppins"/>
              </a:rPr>
              <a:t> numériques  et mednum.</a:t>
            </a:r>
            <a:endParaRPr sz="1000">
              <a:latin typeface="Poppins"/>
              <a:ea typeface="Poppins"/>
              <a:cs typeface="Poppins"/>
              <a:sym typeface="Poppins"/>
            </a:endParaRPr>
          </a:p>
        </p:txBody>
      </p:sp>
      <p:sp>
        <p:nvSpPr>
          <p:cNvPr id="553" name="Google Shape;553;p43"/>
          <p:cNvSpPr/>
          <p:nvPr/>
        </p:nvSpPr>
        <p:spPr>
          <a:xfrm>
            <a:off x="3201754" y="1580375"/>
            <a:ext cx="4063200" cy="508200"/>
          </a:xfrm>
          <a:prstGeom prst="rect">
            <a:avLst/>
          </a:prstGeom>
          <a:solidFill>
            <a:srgbClr val="39BCBD"/>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fr" sz="1000">
                <a:latin typeface="Poppins"/>
                <a:ea typeface="Poppins"/>
                <a:cs typeface="Poppins"/>
                <a:sym typeface="Poppins"/>
              </a:rPr>
              <a:t>Participation et vie collective de l’outil d’échanges</a:t>
            </a:r>
            <a:endParaRPr sz="1000">
              <a:latin typeface="Poppins"/>
              <a:ea typeface="Poppins"/>
              <a:cs typeface="Poppins"/>
              <a:sym typeface="Poppins"/>
            </a:endParaRPr>
          </a:p>
        </p:txBody>
      </p:sp>
      <p:sp>
        <p:nvSpPr>
          <p:cNvPr id="554" name="Google Shape;554;p43"/>
          <p:cNvSpPr/>
          <p:nvPr/>
        </p:nvSpPr>
        <p:spPr>
          <a:xfrm>
            <a:off x="3201750" y="3077800"/>
            <a:ext cx="4063200" cy="603600"/>
          </a:xfrm>
          <a:prstGeom prst="rect">
            <a:avLst/>
          </a:prstGeom>
          <a:solidFill>
            <a:srgbClr val="39BCBD"/>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fr" sz="1000">
                <a:latin typeface="Poppins"/>
                <a:ea typeface="Poppins"/>
                <a:cs typeface="Poppins"/>
                <a:sym typeface="Poppins"/>
              </a:rPr>
              <a:t>Mise en place de SDUN - SDAASP etc </a:t>
            </a:r>
            <a:br>
              <a:rPr lang="fr" sz="1000">
                <a:latin typeface="Poppins"/>
                <a:ea typeface="Poppins"/>
                <a:cs typeface="Poppins"/>
                <a:sym typeface="Poppins"/>
              </a:rPr>
            </a:br>
            <a:r>
              <a:rPr lang="fr" sz="1000">
                <a:latin typeface="Poppins"/>
                <a:ea typeface="Poppins"/>
                <a:cs typeface="Poppins"/>
                <a:sym typeface="Poppins"/>
              </a:rPr>
              <a:t>Organisation d’un NEC</a:t>
            </a:r>
            <a:endParaRPr sz="1000">
              <a:latin typeface="Poppins"/>
              <a:ea typeface="Poppins"/>
              <a:cs typeface="Poppins"/>
              <a:sym typeface="Poppins"/>
            </a:endParaRPr>
          </a:p>
        </p:txBody>
      </p:sp>
      <p:sp>
        <p:nvSpPr>
          <p:cNvPr id="555" name="Google Shape;555;p43"/>
          <p:cNvSpPr/>
          <p:nvPr/>
        </p:nvSpPr>
        <p:spPr>
          <a:xfrm>
            <a:off x="3205350" y="3922175"/>
            <a:ext cx="4063200" cy="603600"/>
          </a:xfrm>
          <a:prstGeom prst="rect">
            <a:avLst/>
          </a:prstGeom>
          <a:solidFill>
            <a:srgbClr val="39BCBD"/>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fr" sz="1000">
                <a:latin typeface="Poppins"/>
                <a:ea typeface="Poppins"/>
                <a:cs typeface="Poppins"/>
                <a:sym typeface="Poppins"/>
              </a:rPr>
              <a:t>Participation et satisfaction suite à une rencontre </a:t>
            </a:r>
            <a:r>
              <a:rPr lang="fr" sz="1000">
                <a:latin typeface="Poppins"/>
                <a:ea typeface="Poppins"/>
                <a:cs typeface="Poppins"/>
                <a:sym typeface="Poppins"/>
              </a:rPr>
              <a:t>régionale</a:t>
            </a:r>
            <a:r>
              <a:rPr lang="fr" sz="1000">
                <a:latin typeface="Poppins"/>
                <a:ea typeface="Poppins"/>
                <a:cs typeface="Poppins"/>
                <a:sym typeface="Poppins"/>
              </a:rPr>
              <a:t> </a:t>
            </a:r>
            <a:endParaRPr sz="1000">
              <a:latin typeface="Poppins"/>
              <a:ea typeface="Poppins"/>
              <a:cs typeface="Poppins"/>
              <a:sym typeface="Poppins"/>
            </a:endParaRPr>
          </a:p>
        </p:txBody>
      </p:sp>
      <p:sp>
        <p:nvSpPr>
          <p:cNvPr id="556" name="Google Shape;556;p43"/>
          <p:cNvSpPr/>
          <p:nvPr/>
        </p:nvSpPr>
        <p:spPr>
          <a:xfrm>
            <a:off x="3201754" y="2308950"/>
            <a:ext cx="4063200" cy="508200"/>
          </a:xfrm>
          <a:prstGeom prst="rect">
            <a:avLst/>
          </a:prstGeom>
          <a:solidFill>
            <a:srgbClr val="39BCBD"/>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fr" sz="1000">
                <a:latin typeface="Poppins"/>
                <a:ea typeface="Poppins"/>
                <a:cs typeface="Poppins"/>
                <a:sym typeface="Poppins"/>
              </a:rPr>
              <a:t>Utilisation des outils et ressources mis à disposition</a:t>
            </a:r>
            <a:endParaRPr sz="1000">
              <a:latin typeface="Poppins"/>
              <a:ea typeface="Poppins"/>
              <a:cs typeface="Poppins"/>
              <a:sym typeface="Poppins"/>
            </a:endParaRPr>
          </a:p>
        </p:txBody>
      </p:sp>
      <p:sp>
        <p:nvSpPr>
          <p:cNvPr id="557" name="Google Shape;557;p43"/>
          <p:cNvSpPr/>
          <p:nvPr/>
        </p:nvSpPr>
        <p:spPr>
          <a:xfrm>
            <a:off x="7410950" y="2457075"/>
            <a:ext cx="1613400" cy="543000"/>
          </a:xfrm>
          <a:prstGeom prst="rect">
            <a:avLst/>
          </a:prstGeom>
          <a:solidFill>
            <a:srgbClr val="39BCBD"/>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fr" sz="1000">
                <a:latin typeface="Poppins"/>
                <a:ea typeface="Poppins"/>
                <a:cs typeface="Poppins"/>
                <a:sym typeface="Poppins"/>
              </a:rPr>
              <a:t>Indépendance du réseau </a:t>
            </a:r>
            <a:r>
              <a:rPr lang="fr" sz="1000">
                <a:latin typeface="Poppins"/>
                <a:ea typeface="Poppins"/>
                <a:cs typeface="Poppins"/>
                <a:sym typeface="Poppins"/>
              </a:rPr>
              <a:t>vis-à-vis</a:t>
            </a:r>
            <a:r>
              <a:rPr lang="fr" sz="1000">
                <a:latin typeface="Poppins"/>
                <a:ea typeface="Poppins"/>
                <a:cs typeface="Poppins"/>
                <a:sym typeface="Poppins"/>
              </a:rPr>
              <a:t> des hubs</a:t>
            </a:r>
            <a:endParaRPr sz="1000">
              <a:latin typeface="Poppins"/>
              <a:ea typeface="Poppins"/>
              <a:cs typeface="Poppins"/>
              <a:sym typeface="Poppins"/>
            </a:endParaRPr>
          </a:p>
        </p:txBody>
      </p:sp>
      <p:sp>
        <p:nvSpPr>
          <p:cNvPr id="558" name="Google Shape;558;p43"/>
          <p:cNvSpPr/>
          <p:nvPr/>
        </p:nvSpPr>
        <p:spPr>
          <a:xfrm>
            <a:off x="7403550" y="3096525"/>
            <a:ext cx="1592700" cy="543000"/>
          </a:xfrm>
          <a:prstGeom prst="rect">
            <a:avLst/>
          </a:prstGeom>
          <a:solidFill>
            <a:srgbClr val="39BCBD"/>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fr" sz="1000">
                <a:latin typeface="Poppins"/>
                <a:ea typeface="Poppins"/>
                <a:cs typeface="Poppins"/>
                <a:sym typeface="Poppins"/>
              </a:rPr>
              <a:t>Capacité du réseau à proposer et porter des actions </a:t>
            </a:r>
            <a:endParaRPr sz="1000">
              <a:latin typeface="Poppins"/>
              <a:ea typeface="Poppins"/>
              <a:cs typeface="Poppins"/>
              <a:sym typeface="Poppins"/>
            </a:endParaRPr>
          </a:p>
        </p:txBody>
      </p:sp>
      <p:sp>
        <p:nvSpPr>
          <p:cNvPr id="559" name="Google Shape;559;p43"/>
          <p:cNvSpPr/>
          <p:nvPr/>
        </p:nvSpPr>
        <p:spPr>
          <a:xfrm>
            <a:off x="7399950" y="3735975"/>
            <a:ext cx="1592700" cy="543000"/>
          </a:xfrm>
          <a:prstGeom prst="rect">
            <a:avLst/>
          </a:prstGeom>
          <a:solidFill>
            <a:srgbClr val="39BCBD"/>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fr" sz="1000">
                <a:latin typeface="Poppins"/>
                <a:ea typeface="Poppins"/>
                <a:cs typeface="Poppins"/>
                <a:sym typeface="Poppins"/>
              </a:rPr>
              <a:t>Nombre de projets créés/lancés grâce au HUB </a:t>
            </a:r>
            <a:endParaRPr sz="1000">
              <a:latin typeface="Poppins"/>
              <a:ea typeface="Poppins"/>
              <a:cs typeface="Poppins"/>
              <a:sym typeface="Poppins"/>
            </a:endParaRPr>
          </a:p>
        </p:txBody>
      </p:sp>
      <p:sp>
        <p:nvSpPr>
          <p:cNvPr id="560" name="Google Shape;560;p43"/>
          <p:cNvSpPr/>
          <p:nvPr/>
        </p:nvSpPr>
        <p:spPr>
          <a:xfrm>
            <a:off x="7399950" y="4312625"/>
            <a:ext cx="1592700" cy="774600"/>
          </a:xfrm>
          <a:prstGeom prst="rect">
            <a:avLst/>
          </a:prstGeom>
          <a:solidFill>
            <a:srgbClr val="39BCBD"/>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fr" sz="1000">
                <a:latin typeface="Poppins"/>
                <a:ea typeface="Poppins"/>
                <a:cs typeface="Poppins"/>
                <a:sym typeface="Poppins"/>
              </a:rPr>
              <a:t>Structuration de la dynamique et articulation  à chaque échelon </a:t>
            </a:r>
            <a:endParaRPr sz="1000">
              <a:latin typeface="Poppins"/>
              <a:ea typeface="Poppins"/>
              <a:cs typeface="Poppins"/>
              <a:sym typeface="Poppins"/>
            </a:endParaRPr>
          </a:p>
        </p:txBody>
      </p:sp>
      <p:sp>
        <p:nvSpPr>
          <p:cNvPr id="561" name="Google Shape;561;p43"/>
          <p:cNvSpPr/>
          <p:nvPr/>
        </p:nvSpPr>
        <p:spPr>
          <a:xfrm>
            <a:off x="7403550" y="802725"/>
            <a:ext cx="1592700" cy="603600"/>
          </a:xfrm>
          <a:prstGeom prst="rect">
            <a:avLst/>
          </a:prstGeom>
          <a:solidFill>
            <a:srgbClr val="39BCBD"/>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fr" sz="1000">
                <a:latin typeface="Poppins"/>
                <a:ea typeface="Poppins"/>
                <a:cs typeface="Poppins"/>
                <a:sym typeface="Poppins"/>
              </a:rPr>
              <a:t>Nombre de bénéficiaires accompagnés </a:t>
            </a:r>
            <a:endParaRPr sz="1000">
              <a:latin typeface="Poppins"/>
              <a:ea typeface="Poppins"/>
              <a:cs typeface="Poppins"/>
              <a:sym typeface="Poppins"/>
            </a:endParaRPr>
          </a:p>
        </p:txBody>
      </p:sp>
      <p:sp>
        <p:nvSpPr>
          <p:cNvPr id="562" name="Google Shape;562;p43"/>
          <p:cNvSpPr/>
          <p:nvPr/>
        </p:nvSpPr>
        <p:spPr>
          <a:xfrm>
            <a:off x="7403550" y="1510800"/>
            <a:ext cx="1613400" cy="892200"/>
          </a:xfrm>
          <a:prstGeom prst="rect">
            <a:avLst/>
          </a:prstGeom>
          <a:solidFill>
            <a:srgbClr val="39BCBD"/>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fr" sz="1000">
                <a:latin typeface="Poppins"/>
                <a:ea typeface="Poppins"/>
                <a:cs typeface="Poppins"/>
                <a:sym typeface="Poppins"/>
              </a:rPr>
              <a:t>Évolution</a:t>
            </a:r>
            <a:r>
              <a:rPr lang="fr" sz="1000">
                <a:latin typeface="Poppins"/>
                <a:ea typeface="Poppins"/>
                <a:cs typeface="Poppins"/>
                <a:sym typeface="Poppins"/>
              </a:rPr>
              <a:t> du taux de succès d’accompagnement des médiateurs numériques </a:t>
            </a:r>
            <a:endParaRPr sz="1000">
              <a:latin typeface="Poppins"/>
              <a:ea typeface="Poppins"/>
              <a:cs typeface="Poppins"/>
              <a:sym typeface="Poppi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134B"/>
        </a:solidFill>
      </p:bgPr>
    </p:bg>
    <p:spTree>
      <p:nvGrpSpPr>
        <p:cNvPr id="566" name="Shape 566"/>
        <p:cNvGrpSpPr/>
        <p:nvPr/>
      </p:nvGrpSpPr>
      <p:grpSpPr>
        <a:xfrm>
          <a:off x="0" y="0"/>
          <a:ext cx="0" cy="0"/>
          <a:chOff x="0" y="0"/>
          <a:chExt cx="0" cy="0"/>
        </a:xfrm>
      </p:grpSpPr>
      <p:sp>
        <p:nvSpPr>
          <p:cNvPr id="567" name="Google Shape;567;p44"/>
          <p:cNvSpPr txBox="1"/>
          <p:nvPr/>
        </p:nvSpPr>
        <p:spPr>
          <a:xfrm>
            <a:off x="450000" y="3696625"/>
            <a:ext cx="8573400" cy="6201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fr" sz="1000">
                <a:solidFill>
                  <a:srgbClr val="FFFFFF"/>
                </a:solidFill>
                <a:highlight>
                  <a:srgbClr val="2D134B"/>
                </a:highlight>
                <a:latin typeface="Montserrat Black"/>
                <a:ea typeface="Montserrat Black"/>
                <a:cs typeface="Montserrat Black"/>
                <a:sym typeface="Montserrat Black"/>
              </a:rPr>
              <a:t>Webinaire </a:t>
            </a:r>
            <a:br>
              <a:rPr lang="fr" sz="1000">
                <a:solidFill>
                  <a:srgbClr val="FFFFFF"/>
                </a:solidFill>
                <a:highlight>
                  <a:srgbClr val="2D134B"/>
                </a:highlight>
                <a:latin typeface="Montserrat Black"/>
                <a:ea typeface="Montserrat Black"/>
                <a:cs typeface="Montserrat Black"/>
                <a:sym typeface="Montserrat Black"/>
              </a:rPr>
            </a:br>
            <a:r>
              <a:rPr lang="fr" sz="1000">
                <a:solidFill>
                  <a:schemeClr val="lt1"/>
                </a:solidFill>
                <a:latin typeface="Montserrat"/>
                <a:ea typeface="Montserrat"/>
                <a:cs typeface="Montserrat"/>
                <a:sym typeface="Montserrat"/>
              </a:rPr>
              <a:t>3 outils pour concevoir la stratégie d’impact des activités d’accompagnement numérique du Hub</a:t>
            </a:r>
            <a:br>
              <a:rPr lang="fr" sz="1000">
                <a:solidFill>
                  <a:srgbClr val="FFFFFF"/>
                </a:solidFill>
                <a:highlight>
                  <a:srgbClr val="2D134B"/>
                </a:highlight>
                <a:latin typeface="Montserrat"/>
                <a:ea typeface="Montserrat"/>
                <a:cs typeface="Montserrat"/>
                <a:sym typeface="Montserrat"/>
              </a:rPr>
            </a:br>
            <a:r>
              <a:rPr b="1" i="1" lang="fr" sz="1000">
                <a:solidFill>
                  <a:schemeClr val="lt1"/>
                </a:solidFill>
                <a:highlight>
                  <a:srgbClr val="2D134B"/>
                </a:highlight>
                <a:latin typeface="Montserrat"/>
                <a:ea typeface="Montserrat"/>
                <a:cs typeface="Montserrat"/>
                <a:sym typeface="Montserrat"/>
              </a:rPr>
              <a:t>Produit dans le cadre de l’AMI “Outiller la médiation numérique” - LE BOUQUET</a:t>
            </a:r>
            <a:endParaRPr b="1" i="1" sz="1000">
              <a:solidFill>
                <a:schemeClr val="lt1"/>
              </a:solidFill>
              <a:highlight>
                <a:srgbClr val="2D134B"/>
              </a:highlight>
              <a:latin typeface="Montserrat"/>
              <a:ea typeface="Montserrat"/>
              <a:cs typeface="Montserrat"/>
              <a:sym typeface="Montserrat"/>
            </a:endParaRPr>
          </a:p>
          <a:p>
            <a:pPr indent="0" lvl="0" marL="0" rtl="0" algn="l">
              <a:spcBef>
                <a:spcPts val="0"/>
              </a:spcBef>
              <a:spcAft>
                <a:spcPts val="0"/>
              </a:spcAft>
              <a:buNone/>
            </a:pPr>
            <a:r>
              <a:t/>
            </a:r>
            <a:endParaRPr>
              <a:solidFill>
                <a:srgbClr val="FFFFFF"/>
              </a:solidFill>
              <a:highlight>
                <a:srgbClr val="2D134B"/>
              </a:highlight>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4000">
              <a:solidFill>
                <a:srgbClr val="FFFFFF"/>
              </a:solidFill>
              <a:highlight>
                <a:srgbClr val="2D134B"/>
              </a:highlight>
              <a:latin typeface="Montserrat"/>
              <a:ea typeface="Montserrat"/>
              <a:cs typeface="Montserrat"/>
              <a:sym typeface="Montserrat"/>
            </a:endParaRPr>
          </a:p>
          <a:p>
            <a:pPr indent="0" lvl="0" marL="0" rtl="0" algn="l">
              <a:spcBef>
                <a:spcPts val="0"/>
              </a:spcBef>
              <a:spcAft>
                <a:spcPts val="0"/>
              </a:spcAft>
              <a:buNone/>
            </a:pPr>
            <a:r>
              <a:t/>
            </a:r>
            <a:endParaRPr sz="4000">
              <a:solidFill>
                <a:srgbClr val="FFFFFF"/>
              </a:solidFill>
              <a:highlight>
                <a:srgbClr val="2D134B"/>
              </a:highlight>
              <a:latin typeface="Montserrat"/>
              <a:ea typeface="Montserrat"/>
              <a:cs typeface="Montserrat"/>
              <a:sym typeface="Montserrat"/>
            </a:endParaRPr>
          </a:p>
          <a:p>
            <a:pPr indent="0" lvl="0" marL="0" rtl="0" algn="l">
              <a:spcBef>
                <a:spcPts val="0"/>
              </a:spcBef>
              <a:spcAft>
                <a:spcPts val="0"/>
              </a:spcAft>
              <a:buNone/>
            </a:pPr>
            <a:r>
              <a:t/>
            </a:r>
            <a:endParaRPr sz="4800">
              <a:solidFill>
                <a:srgbClr val="FFFFFF"/>
              </a:solidFill>
              <a:highlight>
                <a:srgbClr val="2D134B"/>
              </a:highlight>
              <a:latin typeface="Montserrat Black"/>
              <a:ea typeface="Montserrat Black"/>
              <a:cs typeface="Montserrat Black"/>
              <a:sym typeface="Montserrat Black"/>
            </a:endParaRPr>
          </a:p>
        </p:txBody>
      </p:sp>
      <p:sp>
        <p:nvSpPr>
          <p:cNvPr id="568" name="Google Shape;568;p44"/>
          <p:cNvSpPr/>
          <p:nvPr/>
        </p:nvSpPr>
        <p:spPr>
          <a:xfrm>
            <a:off x="0" y="4450530"/>
            <a:ext cx="9144000" cy="694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9" name="Google Shape;569;p44"/>
          <p:cNvGrpSpPr/>
          <p:nvPr/>
        </p:nvGrpSpPr>
        <p:grpSpPr>
          <a:xfrm>
            <a:off x="4497136" y="4648524"/>
            <a:ext cx="4565842" cy="323231"/>
            <a:chOff x="1727263" y="4676210"/>
            <a:chExt cx="5573537" cy="394569"/>
          </a:xfrm>
        </p:grpSpPr>
        <p:pic>
          <p:nvPicPr>
            <p:cNvPr id="570" name="Google Shape;570;p44"/>
            <p:cNvPicPr preferRelativeResize="0"/>
            <p:nvPr/>
          </p:nvPicPr>
          <p:blipFill>
            <a:blip r:embed="rId3">
              <a:alphaModFix/>
            </a:blip>
            <a:stretch>
              <a:fillRect/>
            </a:stretch>
          </p:blipFill>
          <p:spPr>
            <a:xfrm>
              <a:off x="4550053" y="4768705"/>
              <a:ext cx="692931" cy="209580"/>
            </a:xfrm>
            <a:prstGeom prst="rect">
              <a:avLst/>
            </a:prstGeom>
            <a:noFill/>
            <a:ln>
              <a:noFill/>
            </a:ln>
          </p:spPr>
        </p:pic>
        <p:pic>
          <p:nvPicPr>
            <p:cNvPr id="571" name="Google Shape;571;p44"/>
            <p:cNvPicPr preferRelativeResize="0"/>
            <p:nvPr/>
          </p:nvPicPr>
          <p:blipFill>
            <a:blip r:embed="rId4">
              <a:alphaModFix/>
            </a:blip>
            <a:stretch>
              <a:fillRect/>
            </a:stretch>
          </p:blipFill>
          <p:spPr>
            <a:xfrm>
              <a:off x="4052678" y="4696687"/>
              <a:ext cx="353608" cy="353615"/>
            </a:xfrm>
            <a:prstGeom prst="rect">
              <a:avLst/>
            </a:prstGeom>
            <a:noFill/>
            <a:ln>
              <a:noFill/>
            </a:ln>
          </p:spPr>
        </p:pic>
        <p:pic>
          <p:nvPicPr>
            <p:cNvPr id="572" name="Google Shape;572;p44"/>
            <p:cNvPicPr preferRelativeResize="0"/>
            <p:nvPr/>
          </p:nvPicPr>
          <p:blipFill>
            <a:blip r:embed="rId5">
              <a:alphaModFix/>
            </a:blip>
            <a:stretch>
              <a:fillRect/>
            </a:stretch>
          </p:blipFill>
          <p:spPr>
            <a:xfrm>
              <a:off x="5386750" y="4695980"/>
              <a:ext cx="353609" cy="355029"/>
            </a:xfrm>
            <a:prstGeom prst="rect">
              <a:avLst/>
            </a:prstGeom>
            <a:noFill/>
            <a:ln>
              <a:noFill/>
            </a:ln>
          </p:spPr>
        </p:pic>
        <p:pic>
          <p:nvPicPr>
            <p:cNvPr id="573" name="Google Shape;573;p44"/>
            <p:cNvPicPr preferRelativeResize="0"/>
            <p:nvPr/>
          </p:nvPicPr>
          <p:blipFill>
            <a:blip r:embed="rId6">
              <a:alphaModFix/>
            </a:blip>
            <a:stretch>
              <a:fillRect/>
            </a:stretch>
          </p:blipFill>
          <p:spPr>
            <a:xfrm>
              <a:off x="5884124" y="4718385"/>
              <a:ext cx="387767" cy="310219"/>
            </a:xfrm>
            <a:prstGeom prst="rect">
              <a:avLst/>
            </a:prstGeom>
            <a:noFill/>
            <a:ln>
              <a:noFill/>
            </a:ln>
          </p:spPr>
        </p:pic>
        <p:pic>
          <p:nvPicPr>
            <p:cNvPr id="574" name="Google Shape;574;p44"/>
            <p:cNvPicPr preferRelativeResize="0"/>
            <p:nvPr/>
          </p:nvPicPr>
          <p:blipFill>
            <a:blip r:embed="rId7">
              <a:alphaModFix/>
            </a:blip>
            <a:stretch>
              <a:fillRect/>
            </a:stretch>
          </p:blipFill>
          <p:spPr>
            <a:xfrm>
              <a:off x="2723715" y="4676210"/>
              <a:ext cx="526784" cy="394569"/>
            </a:xfrm>
            <a:prstGeom prst="rect">
              <a:avLst/>
            </a:prstGeom>
            <a:noFill/>
            <a:ln>
              <a:noFill/>
            </a:ln>
          </p:spPr>
        </p:pic>
        <p:pic>
          <p:nvPicPr>
            <p:cNvPr id="575" name="Google Shape;575;p44"/>
            <p:cNvPicPr preferRelativeResize="0"/>
            <p:nvPr/>
          </p:nvPicPr>
          <p:blipFill>
            <a:blip r:embed="rId8">
              <a:alphaModFix/>
            </a:blip>
            <a:stretch>
              <a:fillRect/>
            </a:stretch>
          </p:blipFill>
          <p:spPr>
            <a:xfrm>
              <a:off x="3394265" y="4676211"/>
              <a:ext cx="514648" cy="394568"/>
            </a:xfrm>
            <a:prstGeom prst="rect">
              <a:avLst/>
            </a:prstGeom>
            <a:noFill/>
            <a:ln>
              <a:noFill/>
            </a:ln>
          </p:spPr>
        </p:pic>
        <p:pic>
          <p:nvPicPr>
            <p:cNvPr id="576" name="Google Shape;576;p44"/>
            <p:cNvPicPr preferRelativeResize="0"/>
            <p:nvPr/>
          </p:nvPicPr>
          <p:blipFill>
            <a:blip r:embed="rId9">
              <a:alphaModFix/>
            </a:blip>
            <a:stretch>
              <a:fillRect/>
            </a:stretch>
          </p:blipFill>
          <p:spPr>
            <a:xfrm>
              <a:off x="6415658" y="4705028"/>
              <a:ext cx="353610" cy="336934"/>
            </a:xfrm>
            <a:prstGeom prst="rect">
              <a:avLst/>
            </a:prstGeom>
            <a:noFill/>
            <a:ln>
              <a:noFill/>
            </a:ln>
          </p:spPr>
        </p:pic>
        <p:pic>
          <p:nvPicPr>
            <p:cNvPr id="577" name="Google Shape;577;p44"/>
            <p:cNvPicPr preferRelativeResize="0"/>
            <p:nvPr/>
          </p:nvPicPr>
          <p:blipFill>
            <a:blip r:embed="rId10">
              <a:alphaModFix/>
            </a:blip>
            <a:stretch>
              <a:fillRect/>
            </a:stretch>
          </p:blipFill>
          <p:spPr>
            <a:xfrm>
              <a:off x="6913033" y="4731717"/>
              <a:ext cx="387767" cy="283554"/>
            </a:xfrm>
            <a:prstGeom prst="rect">
              <a:avLst/>
            </a:prstGeom>
            <a:noFill/>
            <a:ln>
              <a:noFill/>
            </a:ln>
          </p:spPr>
        </p:pic>
        <p:pic>
          <p:nvPicPr>
            <p:cNvPr id="578" name="Google Shape;578;p44"/>
            <p:cNvPicPr preferRelativeResize="0"/>
            <p:nvPr/>
          </p:nvPicPr>
          <p:blipFill>
            <a:blip r:embed="rId11">
              <a:alphaModFix/>
            </a:blip>
            <a:stretch>
              <a:fillRect/>
            </a:stretch>
          </p:blipFill>
          <p:spPr>
            <a:xfrm>
              <a:off x="1727263" y="4696695"/>
              <a:ext cx="295838" cy="353599"/>
            </a:xfrm>
            <a:prstGeom prst="rect">
              <a:avLst/>
            </a:prstGeom>
            <a:noFill/>
            <a:ln>
              <a:noFill/>
            </a:ln>
          </p:spPr>
        </p:pic>
        <p:pic>
          <p:nvPicPr>
            <p:cNvPr id="579" name="Google Shape;579;p44"/>
            <p:cNvPicPr preferRelativeResize="0"/>
            <p:nvPr/>
          </p:nvPicPr>
          <p:blipFill>
            <a:blip r:embed="rId12">
              <a:alphaModFix/>
            </a:blip>
            <a:stretch>
              <a:fillRect/>
            </a:stretch>
          </p:blipFill>
          <p:spPr>
            <a:xfrm>
              <a:off x="2166867" y="4676210"/>
              <a:ext cx="413082" cy="394569"/>
            </a:xfrm>
            <a:prstGeom prst="rect">
              <a:avLst/>
            </a:prstGeom>
            <a:noFill/>
            <a:ln>
              <a:noFill/>
            </a:ln>
          </p:spPr>
        </p:pic>
      </p:grpSp>
      <p:pic>
        <p:nvPicPr>
          <p:cNvPr id="580" name="Google Shape;580;p44"/>
          <p:cNvPicPr preferRelativeResize="0"/>
          <p:nvPr/>
        </p:nvPicPr>
        <p:blipFill>
          <a:blip r:embed="rId13">
            <a:alphaModFix/>
          </a:blip>
          <a:stretch>
            <a:fillRect/>
          </a:stretch>
        </p:blipFill>
        <p:spPr>
          <a:xfrm>
            <a:off x="679125" y="4582937"/>
            <a:ext cx="1338491" cy="445100"/>
          </a:xfrm>
          <a:prstGeom prst="rect">
            <a:avLst/>
          </a:prstGeom>
          <a:noFill/>
          <a:ln>
            <a:noFill/>
          </a:ln>
        </p:spPr>
      </p:pic>
      <p:pic>
        <p:nvPicPr>
          <p:cNvPr id="581" name="Google Shape;581;p44"/>
          <p:cNvPicPr preferRelativeResize="0"/>
          <p:nvPr/>
        </p:nvPicPr>
        <p:blipFill>
          <a:blip r:embed="rId14">
            <a:alphaModFix/>
          </a:blip>
          <a:stretch>
            <a:fillRect/>
          </a:stretch>
        </p:blipFill>
        <p:spPr>
          <a:xfrm>
            <a:off x="111426" y="4535738"/>
            <a:ext cx="489048" cy="495524"/>
          </a:xfrm>
          <a:prstGeom prst="rect">
            <a:avLst/>
          </a:prstGeom>
          <a:noFill/>
          <a:ln>
            <a:noFill/>
          </a:ln>
        </p:spPr>
      </p:pic>
      <p:pic>
        <p:nvPicPr>
          <p:cNvPr id="582" name="Google Shape;582;p44"/>
          <p:cNvPicPr preferRelativeResize="0"/>
          <p:nvPr/>
        </p:nvPicPr>
        <p:blipFill>
          <a:blip r:embed="rId15">
            <a:alphaModFix/>
          </a:blip>
          <a:stretch>
            <a:fillRect/>
          </a:stretch>
        </p:blipFill>
        <p:spPr>
          <a:xfrm>
            <a:off x="2017625" y="4582939"/>
            <a:ext cx="445077" cy="4451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5563"/>
        </a:solidFill>
      </p:bgPr>
    </p:bg>
    <p:spTree>
      <p:nvGrpSpPr>
        <p:cNvPr id="91" name="Shape 91"/>
        <p:cNvGrpSpPr/>
        <p:nvPr/>
      </p:nvGrpSpPr>
      <p:grpSpPr>
        <a:xfrm>
          <a:off x="0" y="0"/>
          <a:ext cx="0" cy="0"/>
          <a:chOff x="0" y="0"/>
          <a:chExt cx="0" cy="0"/>
        </a:xfrm>
      </p:grpSpPr>
      <p:sp>
        <p:nvSpPr>
          <p:cNvPr id="92" name="Google Shape;92;p16"/>
          <p:cNvSpPr txBox="1"/>
          <p:nvPr/>
        </p:nvSpPr>
        <p:spPr>
          <a:xfrm>
            <a:off x="-130800" y="1771350"/>
            <a:ext cx="4237800" cy="1523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fr" sz="2900">
                <a:solidFill>
                  <a:schemeClr val="lt1"/>
                </a:solidFill>
                <a:latin typeface="Montserrat Black"/>
                <a:ea typeface="Montserrat Black"/>
                <a:cs typeface="Montserrat Black"/>
                <a:sym typeface="Montserrat Black"/>
              </a:rPr>
              <a:t>ÇA VEUT </a:t>
            </a:r>
            <a:endParaRPr sz="2900">
              <a:solidFill>
                <a:schemeClr val="lt1"/>
              </a:solidFill>
              <a:latin typeface="Montserrat Black"/>
              <a:ea typeface="Montserrat Black"/>
              <a:cs typeface="Montserrat Black"/>
              <a:sym typeface="Montserrat Black"/>
            </a:endParaRPr>
          </a:p>
          <a:p>
            <a:pPr indent="0" lvl="0" marL="0" rtl="0" algn="r">
              <a:spcBef>
                <a:spcPts val="0"/>
              </a:spcBef>
              <a:spcAft>
                <a:spcPts val="0"/>
              </a:spcAft>
              <a:buNone/>
            </a:pPr>
            <a:r>
              <a:rPr lang="fr" sz="2900">
                <a:solidFill>
                  <a:schemeClr val="lt1"/>
                </a:solidFill>
                <a:latin typeface="Montserrat Black"/>
                <a:ea typeface="Montserrat Black"/>
                <a:cs typeface="Montserrat Black"/>
                <a:sym typeface="Montserrat Black"/>
              </a:rPr>
              <a:t>DIRE QUOI ACCOMPAGNER ?</a:t>
            </a:r>
            <a:endParaRPr sz="4700">
              <a:solidFill>
                <a:srgbClr val="FCFCFC"/>
              </a:solidFill>
              <a:latin typeface="Montserrat Black"/>
              <a:ea typeface="Montserrat Black"/>
              <a:cs typeface="Montserrat Black"/>
              <a:sym typeface="Montserrat Black"/>
            </a:endParaRPr>
          </a:p>
        </p:txBody>
      </p:sp>
      <p:sp>
        <p:nvSpPr>
          <p:cNvPr id="93" name="Google Shape;93;p16"/>
          <p:cNvSpPr txBox="1"/>
          <p:nvPr/>
        </p:nvSpPr>
        <p:spPr>
          <a:xfrm>
            <a:off x="1562673" y="3470814"/>
            <a:ext cx="1266300" cy="1569900"/>
          </a:xfrm>
          <a:prstGeom prst="rect">
            <a:avLst/>
          </a:prstGeom>
          <a:noFill/>
          <a:ln>
            <a:noFill/>
          </a:ln>
        </p:spPr>
        <p:txBody>
          <a:bodyPr anchorCtr="0" anchor="t" bIns="91425" lIns="91425" spcFirstLastPara="1" rIns="91425" wrap="square" tIns="91425">
            <a:spAutoFit/>
          </a:bodyPr>
          <a:lstStyle/>
          <a:p>
            <a:pPr indent="-800100" lvl="0" marL="457200" rtl="0" algn="l">
              <a:spcBef>
                <a:spcPts val="0"/>
              </a:spcBef>
              <a:spcAft>
                <a:spcPts val="0"/>
              </a:spcAft>
              <a:buClr>
                <a:srgbClr val="2D134B"/>
              </a:buClr>
              <a:buSzPts val="9000"/>
              <a:buFont typeface="Dosis ExtraBold"/>
              <a:buChar char="➔"/>
            </a:pPr>
            <a:r>
              <a:t/>
            </a:r>
            <a:endParaRPr/>
          </a:p>
        </p:txBody>
      </p:sp>
      <p:pic>
        <p:nvPicPr>
          <p:cNvPr id="94" name="Google Shape;94;p16"/>
          <p:cNvPicPr preferRelativeResize="0"/>
          <p:nvPr/>
        </p:nvPicPr>
        <p:blipFill>
          <a:blip r:embed="rId3">
            <a:alphaModFix/>
          </a:blip>
          <a:stretch>
            <a:fillRect/>
          </a:stretch>
        </p:blipFill>
        <p:spPr>
          <a:xfrm>
            <a:off x="1686750" y="675425"/>
            <a:ext cx="1852150" cy="3640274"/>
          </a:xfrm>
          <a:prstGeom prst="rect">
            <a:avLst/>
          </a:prstGeom>
          <a:noFill/>
          <a:ln>
            <a:noFill/>
          </a:ln>
        </p:spPr>
      </p:pic>
      <p:pic>
        <p:nvPicPr>
          <p:cNvPr id="95" name="Google Shape;95;p16"/>
          <p:cNvPicPr preferRelativeResize="0"/>
          <p:nvPr/>
        </p:nvPicPr>
        <p:blipFill rotWithShape="1">
          <a:blip r:embed="rId4">
            <a:alphaModFix/>
          </a:blip>
          <a:srcRect b="0" l="12761" r="27993" t="0"/>
          <a:stretch/>
        </p:blipFill>
        <p:spPr>
          <a:xfrm>
            <a:off x="4572000" y="0"/>
            <a:ext cx="4572001" cy="5143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7"/>
          <p:cNvSpPr/>
          <p:nvPr/>
        </p:nvSpPr>
        <p:spPr>
          <a:xfrm>
            <a:off x="-75" y="286125"/>
            <a:ext cx="9144000" cy="1021200"/>
          </a:xfrm>
          <a:prstGeom prst="rect">
            <a:avLst/>
          </a:prstGeom>
          <a:noFill/>
          <a:ln>
            <a:noFill/>
          </a:ln>
        </p:spPr>
        <p:txBody>
          <a:bodyPr anchorCtr="0" anchor="t" bIns="45725" lIns="45725" spcFirstLastPara="1" rIns="45725" wrap="square" tIns="45725">
            <a:noAutofit/>
          </a:bodyPr>
          <a:lstStyle/>
          <a:p>
            <a:pPr indent="0" lvl="0" marL="0" rtl="0" algn="ctr">
              <a:spcBef>
                <a:spcPts val="0"/>
              </a:spcBef>
              <a:spcAft>
                <a:spcPts val="0"/>
              </a:spcAft>
              <a:buNone/>
            </a:pPr>
            <a:r>
              <a:rPr lang="fr" sz="3000">
                <a:solidFill>
                  <a:srgbClr val="29235C"/>
                </a:solidFill>
                <a:latin typeface="Montserrat Black"/>
                <a:ea typeface="Montserrat Black"/>
                <a:cs typeface="Montserrat Black"/>
                <a:sym typeface="Montserrat Black"/>
              </a:rPr>
              <a:t>Les Hubs accompagnent. </a:t>
            </a:r>
            <a:endParaRPr sz="3000">
              <a:solidFill>
                <a:srgbClr val="29235C"/>
              </a:solidFill>
              <a:latin typeface="Montserrat Black"/>
              <a:ea typeface="Montserrat Black"/>
              <a:cs typeface="Montserrat Black"/>
              <a:sym typeface="Montserrat Black"/>
            </a:endParaRPr>
          </a:p>
          <a:p>
            <a:pPr indent="0" lvl="0" marL="0" rtl="0" algn="ctr">
              <a:spcBef>
                <a:spcPts val="0"/>
              </a:spcBef>
              <a:spcAft>
                <a:spcPts val="0"/>
              </a:spcAft>
              <a:buNone/>
            </a:pPr>
            <a:r>
              <a:rPr lang="fr" sz="3000">
                <a:solidFill>
                  <a:srgbClr val="29235C"/>
                </a:solidFill>
                <a:latin typeface="Montserrat Black"/>
                <a:ea typeface="Montserrat Black"/>
                <a:cs typeface="Montserrat Black"/>
                <a:sym typeface="Montserrat Black"/>
              </a:rPr>
              <a:t>Mais concrètement, ça veut dire quoi ?</a:t>
            </a:r>
            <a:endParaRPr sz="3000">
              <a:solidFill>
                <a:srgbClr val="29235C"/>
              </a:solidFill>
              <a:latin typeface="Montserrat"/>
              <a:ea typeface="Montserrat"/>
              <a:cs typeface="Montserrat"/>
              <a:sym typeface="Montserrat"/>
            </a:endParaRPr>
          </a:p>
        </p:txBody>
      </p:sp>
      <p:sp>
        <p:nvSpPr>
          <p:cNvPr id="101" name="Google Shape;101;p17"/>
          <p:cNvSpPr/>
          <p:nvPr/>
        </p:nvSpPr>
        <p:spPr>
          <a:xfrm>
            <a:off x="-75" y="2050000"/>
            <a:ext cx="9144000" cy="375300"/>
          </a:xfrm>
          <a:prstGeom prst="rect">
            <a:avLst/>
          </a:prstGeom>
          <a:noFill/>
          <a:ln>
            <a:noFill/>
          </a:ln>
        </p:spPr>
        <p:txBody>
          <a:bodyPr anchorCtr="0" anchor="t" bIns="45725" lIns="45725" spcFirstLastPara="1" rIns="45725" wrap="square" tIns="45725">
            <a:noAutofit/>
          </a:bodyPr>
          <a:lstStyle/>
          <a:p>
            <a:pPr indent="0" lvl="0" marL="0" rtl="0" algn="ctr">
              <a:spcBef>
                <a:spcPts val="0"/>
              </a:spcBef>
              <a:spcAft>
                <a:spcPts val="0"/>
              </a:spcAft>
              <a:buNone/>
            </a:pPr>
            <a:r>
              <a:rPr b="1" lang="fr" sz="1600">
                <a:solidFill>
                  <a:srgbClr val="FF5563"/>
                </a:solidFill>
                <a:latin typeface="Poppins"/>
                <a:ea typeface="Poppins"/>
                <a:cs typeface="Poppins"/>
                <a:sym typeface="Poppins"/>
              </a:rPr>
              <a:t>Les 3 familles d’activités des Hubs : </a:t>
            </a:r>
            <a:endParaRPr sz="1600">
              <a:solidFill>
                <a:srgbClr val="FF5563"/>
              </a:solidFill>
              <a:latin typeface="Poppins"/>
              <a:ea typeface="Poppins"/>
              <a:cs typeface="Poppins"/>
              <a:sym typeface="Poppins"/>
            </a:endParaRPr>
          </a:p>
        </p:txBody>
      </p:sp>
      <p:sp>
        <p:nvSpPr>
          <p:cNvPr id="102" name="Google Shape;102;p17"/>
          <p:cNvSpPr/>
          <p:nvPr/>
        </p:nvSpPr>
        <p:spPr>
          <a:xfrm>
            <a:off x="476650" y="2488901"/>
            <a:ext cx="2565900" cy="1200000"/>
          </a:xfrm>
          <a:prstGeom prst="rect">
            <a:avLst/>
          </a:prstGeom>
          <a:solidFill>
            <a:srgbClr val="FF5563"/>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
                <a:solidFill>
                  <a:schemeClr val="lt1"/>
                </a:solidFill>
                <a:latin typeface="Poppins ExtraBold"/>
                <a:ea typeface="Poppins ExtraBold"/>
                <a:cs typeface="Poppins ExtraBold"/>
                <a:sym typeface="Poppins ExtraBold"/>
              </a:rPr>
              <a:t>Structurer </a:t>
            </a:r>
            <a:endParaRPr>
              <a:solidFill>
                <a:schemeClr val="lt1"/>
              </a:solidFill>
              <a:latin typeface="Poppins ExtraBold"/>
              <a:ea typeface="Poppins ExtraBold"/>
              <a:cs typeface="Poppins ExtraBold"/>
              <a:sym typeface="Poppins ExtraBold"/>
            </a:endParaRPr>
          </a:p>
          <a:p>
            <a:pPr indent="0" lvl="0" marL="0" rtl="0" algn="ctr">
              <a:spcBef>
                <a:spcPts val="0"/>
              </a:spcBef>
              <a:spcAft>
                <a:spcPts val="0"/>
              </a:spcAft>
              <a:buClr>
                <a:schemeClr val="dk1"/>
              </a:buClr>
              <a:buSzPts val="1100"/>
              <a:buFont typeface="Arial"/>
              <a:buNone/>
            </a:pPr>
            <a:r>
              <a:rPr lang="fr">
                <a:solidFill>
                  <a:schemeClr val="lt1"/>
                </a:solidFill>
                <a:latin typeface="Poppins ExtraBold"/>
                <a:ea typeface="Poppins ExtraBold"/>
                <a:cs typeface="Poppins ExtraBold"/>
                <a:sym typeface="Poppins ExtraBold"/>
              </a:rPr>
              <a:t>un réseau d’inclusion </a:t>
            </a:r>
            <a:endParaRPr>
              <a:solidFill>
                <a:schemeClr val="lt1"/>
              </a:solidFill>
              <a:latin typeface="Poppins ExtraBold"/>
              <a:ea typeface="Poppins ExtraBold"/>
              <a:cs typeface="Poppins ExtraBold"/>
              <a:sym typeface="Poppins ExtraBold"/>
            </a:endParaRPr>
          </a:p>
          <a:p>
            <a:pPr indent="0" lvl="0" marL="0" rtl="0" algn="ctr">
              <a:spcBef>
                <a:spcPts val="0"/>
              </a:spcBef>
              <a:spcAft>
                <a:spcPts val="0"/>
              </a:spcAft>
              <a:buClr>
                <a:schemeClr val="dk1"/>
              </a:buClr>
              <a:buSzPts val="1100"/>
              <a:buFont typeface="Arial"/>
              <a:buNone/>
            </a:pPr>
            <a:r>
              <a:rPr lang="fr">
                <a:solidFill>
                  <a:schemeClr val="lt1"/>
                </a:solidFill>
                <a:latin typeface="Poppins ExtraBold"/>
                <a:ea typeface="Poppins ExtraBold"/>
                <a:cs typeface="Poppins ExtraBold"/>
                <a:sym typeface="Poppins ExtraBold"/>
              </a:rPr>
              <a:t>numérique </a:t>
            </a:r>
            <a:endParaRPr>
              <a:solidFill>
                <a:schemeClr val="lt1"/>
              </a:solidFill>
              <a:latin typeface="Poppins ExtraBold"/>
              <a:ea typeface="Poppins ExtraBold"/>
              <a:cs typeface="Poppins ExtraBold"/>
              <a:sym typeface="Poppins ExtraBold"/>
            </a:endParaRPr>
          </a:p>
          <a:p>
            <a:pPr indent="0" lvl="0" marL="0" rtl="0" algn="ctr">
              <a:spcBef>
                <a:spcPts val="0"/>
              </a:spcBef>
              <a:spcAft>
                <a:spcPts val="0"/>
              </a:spcAft>
              <a:buNone/>
            </a:pPr>
            <a:r>
              <a:rPr lang="fr">
                <a:solidFill>
                  <a:schemeClr val="lt1"/>
                </a:solidFill>
                <a:latin typeface="Poppins ExtraBold"/>
                <a:ea typeface="Poppins ExtraBold"/>
                <a:cs typeface="Poppins ExtraBold"/>
                <a:sym typeface="Poppins ExtraBold"/>
              </a:rPr>
              <a:t>sur le territoire</a:t>
            </a:r>
            <a:endParaRPr>
              <a:solidFill>
                <a:schemeClr val="lt1"/>
              </a:solidFill>
              <a:latin typeface="Poppins ExtraBold"/>
              <a:ea typeface="Poppins ExtraBold"/>
              <a:cs typeface="Poppins ExtraBold"/>
              <a:sym typeface="Poppins ExtraBold"/>
            </a:endParaRPr>
          </a:p>
        </p:txBody>
      </p:sp>
      <p:sp>
        <p:nvSpPr>
          <p:cNvPr id="103" name="Google Shape;103;p17"/>
          <p:cNvSpPr/>
          <p:nvPr/>
        </p:nvSpPr>
        <p:spPr>
          <a:xfrm>
            <a:off x="3289050" y="2488901"/>
            <a:ext cx="2565900" cy="1200000"/>
          </a:xfrm>
          <a:prstGeom prst="rect">
            <a:avLst/>
          </a:prstGeom>
          <a:solidFill>
            <a:srgbClr val="FF556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oppins ExtraBold"/>
                <a:ea typeface="Poppins ExtraBold"/>
                <a:cs typeface="Poppins ExtraBold"/>
                <a:sym typeface="Poppins ExtraBold"/>
              </a:rPr>
              <a:t>Former aux enjeux </a:t>
            </a:r>
            <a:br>
              <a:rPr lang="fr">
                <a:solidFill>
                  <a:schemeClr val="lt1"/>
                </a:solidFill>
                <a:latin typeface="Poppins ExtraBold"/>
                <a:ea typeface="Poppins ExtraBold"/>
                <a:cs typeface="Poppins ExtraBold"/>
                <a:sym typeface="Poppins ExtraBold"/>
              </a:rPr>
            </a:br>
            <a:r>
              <a:rPr lang="fr">
                <a:solidFill>
                  <a:schemeClr val="lt1"/>
                </a:solidFill>
                <a:latin typeface="Poppins ExtraBold"/>
                <a:ea typeface="Poppins ExtraBold"/>
                <a:cs typeface="Poppins ExtraBold"/>
                <a:sym typeface="Poppins ExtraBold"/>
              </a:rPr>
              <a:t>de l’inclusion numérique sur le territoire</a:t>
            </a:r>
            <a:endParaRPr>
              <a:solidFill>
                <a:schemeClr val="lt1"/>
              </a:solidFill>
              <a:latin typeface="Poppins ExtraBold"/>
              <a:ea typeface="Poppins ExtraBold"/>
              <a:cs typeface="Poppins ExtraBold"/>
              <a:sym typeface="Poppins ExtraBold"/>
            </a:endParaRPr>
          </a:p>
        </p:txBody>
      </p:sp>
      <p:sp>
        <p:nvSpPr>
          <p:cNvPr id="104" name="Google Shape;104;p17"/>
          <p:cNvSpPr/>
          <p:nvPr/>
        </p:nvSpPr>
        <p:spPr>
          <a:xfrm>
            <a:off x="6101449" y="2488901"/>
            <a:ext cx="2565900" cy="1200000"/>
          </a:xfrm>
          <a:prstGeom prst="rect">
            <a:avLst/>
          </a:prstGeom>
          <a:solidFill>
            <a:srgbClr val="FF5563"/>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
                <a:solidFill>
                  <a:schemeClr val="lt1"/>
                </a:solidFill>
                <a:latin typeface="Poppins ExtraBold"/>
                <a:ea typeface="Poppins ExtraBold"/>
                <a:cs typeface="Poppins ExtraBold"/>
                <a:sym typeface="Poppins ExtraBold"/>
              </a:rPr>
              <a:t>Concevoir </a:t>
            </a:r>
            <a:endParaRPr>
              <a:solidFill>
                <a:schemeClr val="lt1"/>
              </a:solidFill>
              <a:latin typeface="Poppins ExtraBold"/>
              <a:ea typeface="Poppins ExtraBold"/>
              <a:cs typeface="Poppins ExtraBold"/>
              <a:sym typeface="Poppins ExtraBold"/>
            </a:endParaRPr>
          </a:p>
          <a:p>
            <a:pPr indent="0" lvl="0" marL="0" rtl="0" algn="ctr">
              <a:spcBef>
                <a:spcPts val="0"/>
              </a:spcBef>
              <a:spcAft>
                <a:spcPts val="0"/>
              </a:spcAft>
              <a:buNone/>
            </a:pPr>
            <a:r>
              <a:rPr lang="fr">
                <a:solidFill>
                  <a:schemeClr val="lt1"/>
                </a:solidFill>
                <a:latin typeface="Poppins ExtraBold"/>
                <a:ea typeface="Poppins ExtraBold"/>
                <a:cs typeface="Poppins ExtraBold"/>
                <a:sym typeface="Poppins ExtraBold"/>
              </a:rPr>
              <a:t>des ressources pour l’inclusion numérique</a:t>
            </a:r>
            <a:endParaRPr>
              <a:solidFill>
                <a:schemeClr val="lt1"/>
              </a:solidFill>
              <a:latin typeface="Poppins ExtraBold"/>
              <a:ea typeface="Poppins ExtraBold"/>
              <a:cs typeface="Poppins ExtraBold"/>
              <a:sym typeface="Poppins ExtraBo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graphicFrame>
        <p:nvGraphicFramePr>
          <p:cNvPr id="109" name="Google Shape;109;p18"/>
          <p:cNvGraphicFramePr/>
          <p:nvPr/>
        </p:nvGraphicFramePr>
        <p:xfrm>
          <a:off x="256050" y="290425"/>
          <a:ext cx="3000000" cy="3000000"/>
        </p:xfrm>
        <a:graphic>
          <a:graphicData uri="http://schemas.openxmlformats.org/drawingml/2006/table">
            <a:tbl>
              <a:tblPr>
                <a:noFill/>
                <a:tableStyleId>{15E90AC8-8A14-44A8-B253-8C0FF95CBF40}</a:tableStyleId>
              </a:tblPr>
              <a:tblGrid>
                <a:gridCol w="2871350"/>
                <a:gridCol w="1642600"/>
                <a:gridCol w="4100100"/>
              </a:tblGrid>
              <a:tr h="2548950">
                <a:tc rowSpan="2">
                  <a:txBody>
                    <a:bodyPr/>
                    <a:lstStyle/>
                    <a:p>
                      <a:pPr indent="0" lvl="0" marL="0" rtl="0" algn="ctr">
                        <a:spcBef>
                          <a:spcPts val="0"/>
                        </a:spcBef>
                        <a:spcAft>
                          <a:spcPts val="0"/>
                        </a:spcAft>
                        <a:buClr>
                          <a:schemeClr val="dk1"/>
                        </a:buClr>
                        <a:buSzPts val="1100"/>
                        <a:buFont typeface="Arial"/>
                        <a:buNone/>
                      </a:pPr>
                      <a:r>
                        <a:rPr lang="fr" sz="2500">
                          <a:solidFill>
                            <a:schemeClr val="lt1"/>
                          </a:solidFill>
                          <a:latin typeface="Poppins ExtraBold"/>
                          <a:ea typeface="Poppins ExtraBold"/>
                          <a:cs typeface="Poppins ExtraBold"/>
                          <a:sym typeface="Poppins ExtraBold"/>
                        </a:rPr>
                        <a:t>Structurer </a:t>
                      </a:r>
                      <a:br>
                        <a:rPr lang="fr" sz="2500">
                          <a:solidFill>
                            <a:schemeClr val="lt1"/>
                          </a:solidFill>
                          <a:latin typeface="Poppins ExtraBold"/>
                          <a:ea typeface="Poppins ExtraBold"/>
                          <a:cs typeface="Poppins ExtraBold"/>
                          <a:sym typeface="Poppins ExtraBold"/>
                        </a:rPr>
                      </a:br>
                      <a:r>
                        <a:rPr lang="fr" sz="2500">
                          <a:solidFill>
                            <a:schemeClr val="lt1"/>
                          </a:solidFill>
                          <a:latin typeface="Poppins ExtraBold"/>
                          <a:ea typeface="Poppins ExtraBold"/>
                          <a:cs typeface="Poppins ExtraBold"/>
                          <a:sym typeface="Poppins ExtraBold"/>
                        </a:rPr>
                        <a:t>un réseau d</a:t>
                      </a:r>
                      <a:r>
                        <a:rPr lang="fr" sz="2500">
                          <a:solidFill>
                            <a:schemeClr val="lt1"/>
                          </a:solidFill>
                          <a:latin typeface="Poppins ExtraBold"/>
                          <a:ea typeface="Poppins ExtraBold"/>
                          <a:cs typeface="Poppins ExtraBold"/>
                          <a:sym typeface="Poppins ExtraBold"/>
                        </a:rPr>
                        <a:t>’inclusion </a:t>
                      </a:r>
                      <a:endParaRPr sz="2500">
                        <a:solidFill>
                          <a:schemeClr val="lt1"/>
                        </a:solidFill>
                        <a:latin typeface="Poppins ExtraBold"/>
                        <a:ea typeface="Poppins ExtraBold"/>
                        <a:cs typeface="Poppins ExtraBold"/>
                        <a:sym typeface="Poppins ExtraBold"/>
                      </a:endParaRPr>
                    </a:p>
                    <a:p>
                      <a:pPr indent="0" lvl="0" marL="0" rtl="0" algn="ctr">
                        <a:spcBef>
                          <a:spcPts val="0"/>
                        </a:spcBef>
                        <a:spcAft>
                          <a:spcPts val="0"/>
                        </a:spcAft>
                        <a:buNone/>
                      </a:pPr>
                      <a:r>
                        <a:rPr lang="fr" sz="2500">
                          <a:solidFill>
                            <a:schemeClr val="lt1"/>
                          </a:solidFill>
                          <a:latin typeface="Poppins ExtraBold"/>
                          <a:ea typeface="Poppins ExtraBold"/>
                          <a:cs typeface="Poppins ExtraBold"/>
                          <a:sym typeface="Poppins ExtraBold"/>
                        </a:rPr>
                        <a:t>numérique </a:t>
                      </a:r>
                      <a:br>
                        <a:rPr lang="fr" sz="2500">
                          <a:solidFill>
                            <a:schemeClr val="lt1"/>
                          </a:solidFill>
                          <a:latin typeface="Poppins ExtraBold"/>
                          <a:ea typeface="Poppins ExtraBold"/>
                          <a:cs typeface="Poppins ExtraBold"/>
                          <a:sym typeface="Poppins ExtraBold"/>
                        </a:rPr>
                      </a:br>
                      <a:r>
                        <a:rPr lang="fr" sz="2500">
                          <a:solidFill>
                            <a:schemeClr val="lt1"/>
                          </a:solidFill>
                          <a:latin typeface="Poppins ExtraBold"/>
                          <a:ea typeface="Poppins ExtraBold"/>
                          <a:cs typeface="Poppins ExtraBold"/>
                          <a:sym typeface="Poppins ExtraBold"/>
                        </a:rPr>
                        <a:t>sur le territoire</a:t>
                      </a:r>
                      <a:endParaRPr sz="2500"/>
                    </a:p>
                  </a:txBody>
                  <a:tcPr marT="91425" marB="91425" marR="91425" marL="91425" anchor="ctr">
                    <a:lnL cap="flat" cmpd="sng" w="9525">
                      <a:solidFill>
                        <a:srgbClr val="FF5563"/>
                      </a:solidFill>
                      <a:prstDash val="dot"/>
                      <a:round/>
                      <a:headEnd len="sm" w="sm" type="none"/>
                      <a:tailEnd len="sm" w="sm" type="none"/>
                    </a:lnL>
                    <a:lnR cap="flat" cmpd="sng" w="9525">
                      <a:solidFill>
                        <a:srgbClr val="FF5563"/>
                      </a:solidFill>
                      <a:prstDash val="dot"/>
                      <a:round/>
                      <a:headEnd len="sm" w="sm" type="none"/>
                      <a:tailEnd len="sm" w="sm" type="none"/>
                    </a:lnR>
                    <a:lnT cap="flat" cmpd="sng" w="9525">
                      <a:solidFill>
                        <a:srgbClr val="FF5563"/>
                      </a:solidFill>
                      <a:prstDash val="dot"/>
                      <a:round/>
                      <a:headEnd len="sm" w="sm" type="none"/>
                      <a:tailEnd len="sm" w="sm" type="none"/>
                    </a:lnT>
                    <a:lnB cap="flat" cmpd="sng" w="9525">
                      <a:solidFill>
                        <a:srgbClr val="FF5563"/>
                      </a:solidFill>
                      <a:prstDash val="dot"/>
                      <a:round/>
                      <a:headEnd len="sm" w="sm" type="none"/>
                      <a:tailEnd len="sm" w="sm" type="none"/>
                    </a:lnB>
                    <a:solidFill>
                      <a:srgbClr val="FF5563"/>
                    </a:solidFill>
                  </a:tcPr>
                </a:tc>
                <a:tc>
                  <a:txBody>
                    <a:bodyPr/>
                    <a:lstStyle/>
                    <a:p>
                      <a:pPr indent="0" lvl="0" marL="0" rtl="0" algn="ctr">
                        <a:spcBef>
                          <a:spcPts val="0"/>
                        </a:spcBef>
                        <a:spcAft>
                          <a:spcPts val="0"/>
                        </a:spcAft>
                        <a:buNone/>
                      </a:pPr>
                      <a:r>
                        <a:rPr b="1" lang="fr">
                          <a:solidFill>
                            <a:srgbClr val="FF5563"/>
                          </a:solidFill>
                          <a:latin typeface="Poppins"/>
                          <a:ea typeface="Poppins"/>
                          <a:cs typeface="Poppins"/>
                          <a:sym typeface="Poppins"/>
                        </a:rPr>
                        <a:t>MISSIONS</a:t>
                      </a:r>
                      <a:endParaRPr b="1"/>
                    </a:p>
                  </a:txBody>
                  <a:tcPr marT="91425" marB="91425" marR="91425" marL="91425" anchor="ctr">
                    <a:lnL cap="flat" cmpd="sng" w="9525">
                      <a:solidFill>
                        <a:srgbClr val="FF5563"/>
                      </a:solidFill>
                      <a:prstDash val="dot"/>
                      <a:round/>
                      <a:headEnd len="sm" w="sm" type="none"/>
                      <a:tailEnd len="sm" w="sm" type="none"/>
                    </a:lnL>
                    <a:lnR cap="flat" cmpd="sng" w="9525">
                      <a:solidFill>
                        <a:srgbClr val="FF5563"/>
                      </a:solidFill>
                      <a:prstDash val="dot"/>
                      <a:round/>
                      <a:headEnd len="sm" w="sm" type="none"/>
                      <a:tailEnd len="sm" w="sm" type="none"/>
                    </a:lnR>
                    <a:lnT cap="flat" cmpd="sng" w="9525">
                      <a:solidFill>
                        <a:srgbClr val="FF5563"/>
                      </a:solidFill>
                      <a:prstDash val="dot"/>
                      <a:round/>
                      <a:headEnd len="sm" w="sm" type="none"/>
                      <a:tailEnd len="sm" w="sm" type="none"/>
                    </a:lnT>
                    <a:lnB cap="flat" cmpd="sng" w="9525">
                      <a:solidFill>
                        <a:srgbClr val="FF5563"/>
                      </a:solidFill>
                      <a:prstDash val="dot"/>
                      <a:round/>
                      <a:headEnd len="sm" w="sm" type="none"/>
                      <a:tailEnd len="sm" w="sm" type="none"/>
                    </a:lnB>
                  </a:tcPr>
                </a:tc>
                <a:tc>
                  <a:txBody>
                    <a:bodyPr/>
                    <a:lstStyle/>
                    <a:p>
                      <a:pPr indent="-317500" lvl="0" marL="457200" rtl="0" algn="l">
                        <a:lnSpc>
                          <a:spcPct val="115000"/>
                        </a:lnSpc>
                        <a:spcBef>
                          <a:spcPts val="0"/>
                        </a:spcBef>
                        <a:spcAft>
                          <a:spcPts val="0"/>
                        </a:spcAft>
                        <a:buClr>
                          <a:srgbClr val="FF5563"/>
                        </a:buClr>
                        <a:buSzPts val="1400"/>
                        <a:buFont typeface="Poppins"/>
                        <a:buChar char="➔"/>
                      </a:pPr>
                      <a:r>
                        <a:rPr lang="fr">
                          <a:solidFill>
                            <a:srgbClr val="FF5563"/>
                          </a:solidFill>
                          <a:latin typeface="Poppins"/>
                          <a:ea typeface="Poppins"/>
                          <a:cs typeface="Poppins"/>
                          <a:sym typeface="Poppins"/>
                        </a:rPr>
                        <a:t>Établir un diagnostic de territoire</a:t>
                      </a:r>
                      <a:endParaRPr>
                        <a:solidFill>
                          <a:srgbClr val="FF5563"/>
                        </a:solidFill>
                        <a:latin typeface="Poppins"/>
                        <a:ea typeface="Poppins"/>
                        <a:cs typeface="Poppins"/>
                        <a:sym typeface="Poppins"/>
                      </a:endParaRPr>
                    </a:p>
                    <a:p>
                      <a:pPr indent="-317500" lvl="0" marL="457200" rtl="0" algn="l">
                        <a:lnSpc>
                          <a:spcPct val="115000"/>
                        </a:lnSpc>
                        <a:spcBef>
                          <a:spcPts val="0"/>
                        </a:spcBef>
                        <a:spcAft>
                          <a:spcPts val="0"/>
                        </a:spcAft>
                        <a:buClr>
                          <a:srgbClr val="FF5563"/>
                        </a:buClr>
                        <a:buSzPts val="1400"/>
                        <a:buFont typeface="Poppins"/>
                        <a:buChar char="➔"/>
                      </a:pPr>
                      <a:r>
                        <a:rPr lang="fr">
                          <a:solidFill>
                            <a:srgbClr val="FF5563"/>
                          </a:solidFill>
                          <a:latin typeface="Poppins"/>
                          <a:ea typeface="Poppins"/>
                          <a:cs typeface="Poppins"/>
                          <a:sym typeface="Poppins"/>
                        </a:rPr>
                        <a:t>Identifier les acteurs du territoire</a:t>
                      </a:r>
                      <a:endParaRPr>
                        <a:solidFill>
                          <a:srgbClr val="FF5563"/>
                        </a:solidFill>
                        <a:latin typeface="Poppins"/>
                        <a:ea typeface="Poppins"/>
                        <a:cs typeface="Poppins"/>
                        <a:sym typeface="Poppins"/>
                      </a:endParaRPr>
                    </a:p>
                    <a:p>
                      <a:pPr indent="-317500" lvl="0" marL="457200" rtl="0" algn="l">
                        <a:lnSpc>
                          <a:spcPct val="115000"/>
                        </a:lnSpc>
                        <a:spcBef>
                          <a:spcPts val="0"/>
                        </a:spcBef>
                        <a:spcAft>
                          <a:spcPts val="0"/>
                        </a:spcAft>
                        <a:buClr>
                          <a:srgbClr val="FF5563"/>
                        </a:buClr>
                        <a:buSzPts val="1400"/>
                        <a:buFont typeface="Poppins"/>
                        <a:buChar char="➔"/>
                      </a:pPr>
                      <a:r>
                        <a:rPr lang="fr">
                          <a:solidFill>
                            <a:srgbClr val="FF5563"/>
                          </a:solidFill>
                          <a:latin typeface="Poppins"/>
                          <a:ea typeface="Poppins"/>
                          <a:cs typeface="Poppins"/>
                          <a:sym typeface="Poppins"/>
                        </a:rPr>
                        <a:t>Sensibiliser les élus et décideurs</a:t>
                      </a:r>
                      <a:endParaRPr>
                        <a:solidFill>
                          <a:srgbClr val="FF5563"/>
                        </a:solidFill>
                        <a:latin typeface="Poppins"/>
                        <a:ea typeface="Poppins"/>
                        <a:cs typeface="Poppins"/>
                        <a:sym typeface="Poppins"/>
                      </a:endParaRPr>
                    </a:p>
                    <a:p>
                      <a:pPr indent="-317500" lvl="0" marL="457200" rtl="0" algn="l">
                        <a:lnSpc>
                          <a:spcPct val="115000"/>
                        </a:lnSpc>
                        <a:spcBef>
                          <a:spcPts val="0"/>
                        </a:spcBef>
                        <a:spcAft>
                          <a:spcPts val="0"/>
                        </a:spcAft>
                        <a:buClr>
                          <a:srgbClr val="FF5563"/>
                        </a:buClr>
                        <a:buSzPts val="1400"/>
                        <a:buFont typeface="Poppins"/>
                        <a:buChar char="➔"/>
                      </a:pPr>
                      <a:r>
                        <a:rPr lang="fr">
                          <a:solidFill>
                            <a:srgbClr val="FF5563"/>
                          </a:solidFill>
                          <a:latin typeface="Poppins"/>
                          <a:ea typeface="Poppins"/>
                          <a:cs typeface="Poppins"/>
                          <a:sym typeface="Poppins"/>
                        </a:rPr>
                        <a:t>Animer des temps d’échange, </a:t>
                      </a:r>
                      <a:br>
                        <a:rPr lang="fr">
                          <a:solidFill>
                            <a:srgbClr val="FF5563"/>
                          </a:solidFill>
                          <a:latin typeface="Poppins"/>
                          <a:ea typeface="Poppins"/>
                          <a:cs typeface="Poppins"/>
                          <a:sym typeface="Poppins"/>
                        </a:rPr>
                      </a:br>
                      <a:r>
                        <a:rPr lang="fr">
                          <a:solidFill>
                            <a:srgbClr val="FF5563"/>
                          </a:solidFill>
                          <a:latin typeface="Poppins"/>
                          <a:ea typeface="Poppins"/>
                          <a:cs typeface="Poppins"/>
                          <a:sym typeface="Poppins"/>
                        </a:rPr>
                        <a:t>des événements </a:t>
                      </a:r>
                      <a:endParaRPr>
                        <a:solidFill>
                          <a:srgbClr val="FF5563"/>
                        </a:solidFill>
                        <a:latin typeface="Poppins"/>
                        <a:ea typeface="Poppins"/>
                        <a:cs typeface="Poppins"/>
                        <a:sym typeface="Poppins"/>
                      </a:endParaRPr>
                    </a:p>
                    <a:p>
                      <a:pPr indent="-317500" lvl="0" marL="457200" rtl="0" algn="l">
                        <a:lnSpc>
                          <a:spcPct val="115000"/>
                        </a:lnSpc>
                        <a:spcBef>
                          <a:spcPts val="0"/>
                        </a:spcBef>
                        <a:spcAft>
                          <a:spcPts val="0"/>
                        </a:spcAft>
                        <a:buClr>
                          <a:srgbClr val="FF5563"/>
                        </a:buClr>
                        <a:buSzPts val="1400"/>
                        <a:buFont typeface="Poppins"/>
                        <a:buChar char="➔"/>
                      </a:pPr>
                      <a:r>
                        <a:rPr lang="fr">
                          <a:solidFill>
                            <a:srgbClr val="FF5563"/>
                          </a:solidFill>
                          <a:latin typeface="Poppins"/>
                          <a:ea typeface="Poppins"/>
                          <a:cs typeface="Poppins"/>
                          <a:sym typeface="Poppins"/>
                        </a:rPr>
                        <a:t>Communiquer sur les activités de réseau</a:t>
                      </a:r>
                      <a:endParaRPr>
                        <a:solidFill>
                          <a:srgbClr val="FF5563"/>
                        </a:solidFill>
                        <a:latin typeface="Poppins"/>
                        <a:ea typeface="Poppins"/>
                        <a:cs typeface="Poppins"/>
                        <a:sym typeface="Poppins"/>
                      </a:endParaRPr>
                    </a:p>
                    <a:p>
                      <a:pPr indent="-317500" lvl="0" marL="457200" rtl="0" algn="l">
                        <a:lnSpc>
                          <a:spcPct val="115000"/>
                        </a:lnSpc>
                        <a:spcBef>
                          <a:spcPts val="0"/>
                        </a:spcBef>
                        <a:spcAft>
                          <a:spcPts val="0"/>
                        </a:spcAft>
                        <a:buClr>
                          <a:srgbClr val="FF5563"/>
                        </a:buClr>
                        <a:buSzPts val="1400"/>
                        <a:buFont typeface="Poppins"/>
                        <a:buChar char="➔"/>
                      </a:pPr>
                      <a:r>
                        <a:rPr lang="fr">
                          <a:solidFill>
                            <a:srgbClr val="FF5563"/>
                          </a:solidFill>
                          <a:latin typeface="Poppins"/>
                          <a:ea typeface="Poppins"/>
                          <a:cs typeface="Poppins"/>
                          <a:sym typeface="Poppins"/>
                        </a:rPr>
                        <a:t>Participer à la gouvernance locale </a:t>
                      </a:r>
                      <a:br>
                        <a:rPr lang="fr">
                          <a:solidFill>
                            <a:srgbClr val="FF5563"/>
                          </a:solidFill>
                          <a:latin typeface="Poppins"/>
                          <a:ea typeface="Poppins"/>
                          <a:cs typeface="Poppins"/>
                          <a:sym typeface="Poppins"/>
                        </a:rPr>
                      </a:br>
                      <a:r>
                        <a:rPr lang="fr">
                          <a:solidFill>
                            <a:srgbClr val="FF5563"/>
                          </a:solidFill>
                          <a:latin typeface="Poppins"/>
                          <a:ea typeface="Poppins"/>
                          <a:cs typeface="Poppins"/>
                          <a:sym typeface="Poppins"/>
                        </a:rPr>
                        <a:t>de l’inclusion numérique</a:t>
                      </a:r>
                      <a:endParaRPr>
                        <a:solidFill>
                          <a:srgbClr val="FF5563"/>
                        </a:solidFill>
                        <a:latin typeface="Poppins"/>
                        <a:ea typeface="Poppins"/>
                        <a:cs typeface="Poppins"/>
                        <a:sym typeface="Poppins"/>
                      </a:endParaRPr>
                    </a:p>
                  </a:txBody>
                  <a:tcPr marT="91425" marB="91425" marR="91425" marL="91425" anchor="ctr">
                    <a:lnL cap="flat" cmpd="sng" w="9525">
                      <a:solidFill>
                        <a:srgbClr val="FF5563"/>
                      </a:solidFill>
                      <a:prstDash val="dot"/>
                      <a:round/>
                      <a:headEnd len="sm" w="sm" type="none"/>
                      <a:tailEnd len="sm" w="sm" type="none"/>
                    </a:lnL>
                    <a:lnR cap="flat" cmpd="sng" w="9525">
                      <a:solidFill>
                        <a:srgbClr val="FF5563"/>
                      </a:solidFill>
                      <a:prstDash val="dot"/>
                      <a:round/>
                      <a:headEnd len="sm" w="sm" type="none"/>
                      <a:tailEnd len="sm" w="sm" type="none"/>
                    </a:lnR>
                    <a:lnT cap="flat" cmpd="sng" w="9525">
                      <a:solidFill>
                        <a:srgbClr val="FF5563"/>
                      </a:solidFill>
                      <a:prstDash val="dot"/>
                      <a:round/>
                      <a:headEnd len="sm" w="sm" type="none"/>
                      <a:tailEnd len="sm" w="sm" type="none"/>
                    </a:lnT>
                    <a:lnB cap="flat" cmpd="sng" w="9525">
                      <a:solidFill>
                        <a:srgbClr val="FF5563"/>
                      </a:solidFill>
                      <a:prstDash val="dot"/>
                      <a:round/>
                      <a:headEnd len="sm" w="sm" type="none"/>
                      <a:tailEnd len="sm" w="sm" type="none"/>
                    </a:lnB>
                  </a:tcPr>
                </a:tc>
              </a:tr>
              <a:tr h="2124125">
                <a:tc vMerge="1"/>
                <a:tc>
                  <a:txBody>
                    <a:bodyPr/>
                    <a:lstStyle/>
                    <a:p>
                      <a:pPr indent="0" lvl="0" marL="0" rtl="0" algn="ctr">
                        <a:spcBef>
                          <a:spcPts val="0"/>
                        </a:spcBef>
                        <a:spcAft>
                          <a:spcPts val="0"/>
                        </a:spcAft>
                        <a:buNone/>
                      </a:pPr>
                      <a:r>
                        <a:rPr b="1" lang="fr">
                          <a:solidFill>
                            <a:srgbClr val="FF5563"/>
                          </a:solidFill>
                          <a:latin typeface="Poppins"/>
                          <a:ea typeface="Poppins"/>
                          <a:cs typeface="Poppins"/>
                          <a:sym typeface="Poppins"/>
                        </a:rPr>
                        <a:t>PARTIES </a:t>
                      </a:r>
                      <a:endParaRPr b="1">
                        <a:solidFill>
                          <a:srgbClr val="FF5563"/>
                        </a:solidFill>
                        <a:latin typeface="Poppins"/>
                        <a:ea typeface="Poppins"/>
                        <a:cs typeface="Poppins"/>
                        <a:sym typeface="Poppins"/>
                      </a:endParaRPr>
                    </a:p>
                    <a:p>
                      <a:pPr indent="0" lvl="0" marL="0" rtl="0" algn="ctr">
                        <a:spcBef>
                          <a:spcPts val="0"/>
                        </a:spcBef>
                        <a:spcAft>
                          <a:spcPts val="0"/>
                        </a:spcAft>
                        <a:buNone/>
                      </a:pPr>
                      <a:r>
                        <a:rPr b="1" lang="fr">
                          <a:solidFill>
                            <a:srgbClr val="FF5563"/>
                          </a:solidFill>
                          <a:latin typeface="Poppins"/>
                          <a:ea typeface="Poppins"/>
                          <a:cs typeface="Poppins"/>
                          <a:sym typeface="Poppins"/>
                        </a:rPr>
                        <a:t>PRENANTES </a:t>
                      </a:r>
                      <a:endParaRPr b="1">
                        <a:solidFill>
                          <a:srgbClr val="FF5563"/>
                        </a:solidFill>
                        <a:latin typeface="Poppins"/>
                        <a:ea typeface="Poppins"/>
                        <a:cs typeface="Poppins"/>
                        <a:sym typeface="Poppins"/>
                      </a:endParaRPr>
                    </a:p>
                    <a:p>
                      <a:pPr indent="0" lvl="0" marL="0" rtl="0" algn="ctr">
                        <a:spcBef>
                          <a:spcPts val="0"/>
                        </a:spcBef>
                        <a:spcAft>
                          <a:spcPts val="0"/>
                        </a:spcAft>
                        <a:buNone/>
                      </a:pPr>
                      <a:r>
                        <a:rPr b="1" lang="fr">
                          <a:solidFill>
                            <a:srgbClr val="FF5563"/>
                          </a:solidFill>
                          <a:latin typeface="Poppins"/>
                          <a:ea typeface="Poppins"/>
                          <a:cs typeface="Poppins"/>
                          <a:sym typeface="Poppins"/>
                        </a:rPr>
                        <a:t>DE L’ACTIVITÉ</a:t>
                      </a:r>
                      <a:endParaRPr/>
                    </a:p>
                  </a:txBody>
                  <a:tcPr marT="91425" marB="91425" marR="91425" marL="91425" anchor="ctr">
                    <a:lnL cap="flat" cmpd="sng" w="9525">
                      <a:solidFill>
                        <a:srgbClr val="FF5563"/>
                      </a:solidFill>
                      <a:prstDash val="dot"/>
                      <a:round/>
                      <a:headEnd len="sm" w="sm" type="none"/>
                      <a:tailEnd len="sm" w="sm" type="none"/>
                    </a:lnL>
                    <a:lnR cap="flat" cmpd="sng" w="9525">
                      <a:solidFill>
                        <a:srgbClr val="FF5563"/>
                      </a:solidFill>
                      <a:prstDash val="dot"/>
                      <a:round/>
                      <a:headEnd len="sm" w="sm" type="none"/>
                      <a:tailEnd len="sm" w="sm" type="none"/>
                    </a:lnR>
                    <a:lnT cap="flat" cmpd="sng" w="9525">
                      <a:solidFill>
                        <a:srgbClr val="FF5563"/>
                      </a:solidFill>
                      <a:prstDash val="dot"/>
                      <a:round/>
                      <a:headEnd len="sm" w="sm" type="none"/>
                      <a:tailEnd len="sm" w="sm" type="none"/>
                    </a:lnT>
                    <a:lnB cap="flat" cmpd="sng" w="9525">
                      <a:solidFill>
                        <a:srgbClr val="FF5563"/>
                      </a:solidFill>
                      <a:prstDash val="dot"/>
                      <a:round/>
                      <a:headEnd len="sm" w="sm" type="none"/>
                      <a:tailEnd len="sm" w="sm" type="none"/>
                    </a:lnB>
                  </a:tcPr>
                </a:tc>
                <a:tc>
                  <a:txBody>
                    <a:bodyPr/>
                    <a:lstStyle/>
                    <a:p>
                      <a:pPr indent="-285750" lvl="0" marL="457200" rtl="0" algn="l">
                        <a:spcBef>
                          <a:spcPts val="0"/>
                        </a:spcBef>
                        <a:spcAft>
                          <a:spcPts val="0"/>
                        </a:spcAft>
                        <a:buClr>
                          <a:schemeClr val="dk1"/>
                        </a:buClr>
                        <a:buSzPts val="900"/>
                        <a:buFont typeface="Poppins ExtraLight"/>
                        <a:buChar char="●"/>
                      </a:pPr>
                      <a:r>
                        <a:rPr lang="fr" sz="900">
                          <a:solidFill>
                            <a:schemeClr val="dk1"/>
                          </a:solidFill>
                          <a:latin typeface="Poppins ExtraLight"/>
                          <a:ea typeface="Poppins ExtraLight"/>
                          <a:cs typeface="Poppins ExtraLight"/>
                          <a:sym typeface="Poppins ExtraLight"/>
                        </a:rPr>
                        <a:t>Relais locaux (coordo CN, Référents Terr., Direction Coll. Terr., Préfectures dép. et rég., etc.)</a:t>
                      </a:r>
                      <a:endParaRPr sz="900">
                        <a:solidFill>
                          <a:schemeClr val="dk1"/>
                        </a:solidFill>
                        <a:latin typeface="Poppins ExtraLight"/>
                        <a:ea typeface="Poppins ExtraLight"/>
                        <a:cs typeface="Poppins ExtraLight"/>
                        <a:sym typeface="Poppins ExtraLight"/>
                      </a:endParaRPr>
                    </a:p>
                    <a:p>
                      <a:pPr indent="-285750" lvl="0" marL="457200" rtl="0" algn="l">
                        <a:spcBef>
                          <a:spcPts val="0"/>
                        </a:spcBef>
                        <a:spcAft>
                          <a:spcPts val="0"/>
                        </a:spcAft>
                        <a:buClr>
                          <a:schemeClr val="dk1"/>
                        </a:buClr>
                        <a:buSzPts val="900"/>
                        <a:buFont typeface="Poppins ExtraLight"/>
                        <a:buChar char="●"/>
                      </a:pPr>
                      <a:r>
                        <a:rPr lang="fr" sz="900">
                          <a:solidFill>
                            <a:schemeClr val="dk1"/>
                          </a:solidFill>
                          <a:latin typeface="Poppins ExtraLight"/>
                          <a:ea typeface="Poppins ExtraLight"/>
                          <a:cs typeface="Poppins ExtraLight"/>
                          <a:sym typeface="Poppins ExtraLight"/>
                        </a:rPr>
                        <a:t>Agents des collectivités territoriales</a:t>
                      </a:r>
                      <a:endParaRPr sz="900">
                        <a:solidFill>
                          <a:schemeClr val="dk1"/>
                        </a:solidFill>
                        <a:latin typeface="Poppins ExtraLight"/>
                        <a:ea typeface="Poppins ExtraLight"/>
                        <a:cs typeface="Poppins ExtraLight"/>
                        <a:sym typeface="Poppins ExtraLight"/>
                      </a:endParaRPr>
                    </a:p>
                    <a:p>
                      <a:pPr indent="-285750" lvl="0" marL="457200" rtl="0" algn="l">
                        <a:spcBef>
                          <a:spcPts val="0"/>
                        </a:spcBef>
                        <a:spcAft>
                          <a:spcPts val="0"/>
                        </a:spcAft>
                        <a:buClr>
                          <a:schemeClr val="dk1"/>
                        </a:buClr>
                        <a:buSzPts val="900"/>
                        <a:buFont typeface="Poppins ExtraLight"/>
                        <a:buChar char="●"/>
                      </a:pPr>
                      <a:r>
                        <a:rPr lang="fr" sz="900">
                          <a:solidFill>
                            <a:schemeClr val="dk1"/>
                          </a:solidFill>
                          <a:latin typeface="Poppins ExtraLight"/>
                          <a:ea typeface="Poppins ExtraLight"/>
                          <a:cs typeface="Poppins ExtraLight"/>
                          <a:sym typeface="Poppins ExtraLight"/>
                        </a:rPr>
                        <a:t>Associations </a:t>
                      </a:r>
                      <a:endParaRPr sz="900">
                        <a:solidFill>
                          <a:schemeClr val="dk1"/>
                        </a:solidFill>
                        <a:latin typeface="Poppins ExtraLight"/>
                        <a:ea typeface="Poppins ExtraLight"/>
                        <a:cs typeface="Poppins ExtraLight"/>
                        <a:sym typeface="Poppins ExtraLight"/>
                      </a:endParaRPr>
                    </a:p>
                    <a:p>
                      <a:pPr indent="-285750" lvl="0" marL="457200" rtl="0" algn="l">
                        <a:spcBef>
                          <a:spcPts val="0"/>
                        </a:spcBef>
                        <a:spcAft>
                          <a:spcPts val="0"/>
                        </a:spcAft>
                        <a:buClr>
                          <a:schemeClr val="dk1"/>
                        </a:buClr>
                        <a:buSzPts val="900"/>
                        <a:buFont typeface="Poppins ExtraLight"/>
                        <a:buChar char="●"/>
                      </a:pPr>
                      <a:r>
                        <a:rPr lang="fr" sz="900">
                          <a:solidFill>
                            <a:schemeClr val="dk1"/>
                          </a:solidFill>
                          <a:latin typeface="Poppins ExtraLight"/>
                          <a:ea typeface="Poppins ExtraLight"/>
                          <a:cs typeface="Poppins ExtraLight"/>
                          <a:sym typeface="Poppins ExtraLight"/>
                        </a:rPr>
                        <a:t>Élus</a:t>
                      </a:r>
                      <a:endParaRPr sz="900">
                        <a:solidFill>
                          <a:schemeClr val="dk1"/>
                        </a:solidFill>
                        <a:latin typeface="Poppins ExtraLight"/>
                        <a:ea typeface="Poppins ExtraLight"/>
                        <a:cs typeface="Poppins ExtraLight"/>
                        <a:sym typeface="Poppins ExtraLight"/>
                      </a:endParaRPr>
                    </a:p>
                    <a:p>
                      <a:pPr indent="-285750" lvl="0" marL="457200" rtl="0" algn="l">
                        <a:spcBef>
                          <a:spcPts val="0"/>
                        </a:spcBef>
                        <a:spcAft>
                          <a:spcPts val="0"/>
                        </a:spcAft>
                        <a:buClr>
                          <a:schemeClr val="dk1"/>
                        </a:buClr>
                        <a:buSzPts val="900"/>
                        <a:buFont typeface="Poppins ExtraLight"/>
                        <a:buChar char="●"/>
                      </a:pPr>
                      <a:r>
                        <a:rPr lang="fr" sz="900">
                          <a:solidFill>
                            <a:schemeClr val="dk1"/>
                          </a:solidFill>
                          <a:latin typeface="Poppins ExtraLight"/>
                          <a:ea typeface="Poppins ExtraLight"/>
                          <a:cs typeface="Poppins ExtraLight"/>
                          <a:sym typeface="Poppins ExtraLight"/>
                        </a:rPr>
                        <a:t>Prescripteurs (travailleurs sociaux, opérateurs, ceux qui orientent)</a:t>
                      </a:r>
                      <a:endParaRPr sz="900">
                        <a:solidFill>
                          <a:schemeClr val="dk1"/>
                        </a:solidFill>
                        <a:latin typeface="Poppins ExtraLight"/>
                        <a:ea typeface="Poppins ExtraLight"/>
                        <a:cs typeface="Poppins ExtraLight"/>
                        <a:sym typeface="Poppins ExtraLight"/>
                      </a:endParaRPr>
                    </a:p>
                    <a:p>
                      <a:pPr indent="-285750" lvl="0" marL="457200" rtl="0" algn="l">
                        <a:spcBef>
                          <a:spcPts val="0"/>
                        </a:spcBef>
                        <a:spcAft>
                          <a:spcPts val="0"/>
                        </a:spcAft>
                        <a:buClr>
                          <a:schemeClr val="dk1"/>
                        </a:buClr>
                        <a:buSzPts val="900"/>
                        <a:buFont typeface="Poppins ExtraLight"/>
                        <a:buChar char="●"/>
                      </a:pPr>
                      <a:r>
                        <a:rPr lang="fr" sz="900">
                          <a:solidFill>
                            <a:schemeClr val="dk1"/>
                          </a:solidFill>
                          <a:latin typeface="Poppins ExtraLight"/>
                          <a:ea typeface="Poppins ExtraLight"/>
                          <a:cs typeface="Poppins ExtraLight"/>
                          <a:sym typeface="Poppins ExtraLight"/>
                        </a:rPr>
                        <a:t>Aidants (CN, Agents France Services, médiateurs, secrétaires de mairie, etc.) </a:t>
                      </a:r>
                      <a:endParaRPr sz="900">
                        <a:solidFill>
                          <a:schemeClr val="dk1"/>
                        </a:solidFill>
                        <a:latin typeface="Poppins ExtraLight"/>
                        <a:ea typeface="Poppins ExtraLight"/>
                        <a:cs typeface="Poppins ExtraLight"/>
                        <a:sym typeface="Poppins ExtraLight"/>
                      </a:endParaRPr>
                    </a:p>
                    <a:p>
                      <a:pPr indent="-285750" lvl="0" marL="457200" rtl="0" algn="l">
                        <a:spcBef>
                          <a:spcPts val="0"/>
                        </a:spcBef>
                        <a:spcAft>
                          <a:spcPts val="0"/>
                        </a:spcAft>
                        <a:buClr>
                          <a:schemeClr val="dk1"/>
                        </a:buClr>
                        <a:buSzPts val="900"/>
                        <a:buFont typeface="Poppins ExtraLight"/>
                        <a:buChar char="●"/>
                      </a:pPr>
                      <a:r>
                        <a:rPr lang="fr" sz="900">
                          <a:solidFill>
                            <a:schemeClr val="dk1"/>
                          </a:solidFill>
                          <a:latin typeface="Poppins ExtraLight"/>
                          <a:ea typeface="Poppins ExtraLight"/>
                          <a:cs typeface="Poppins ExtraLight"/>
                          <a:sym typeface="Poppins ExtraLight"/>
                        </a:rPr>
                        <a:t>Acteurs liés à des sujets spécifiques (comme la santé : ARS, CPAM…)</a:t>
                      </a:r>
                      <a:endParaRPr sz="900">
                        <a:solidFill>
                          <a:schemeClr val="dk1"/>
                        </a:solidFill>
                        <a:latin typeface="Poppins ExtraLight"/>
                        <a:ea typeface="Poppins ExtraLight"/>
                        <a:cs typeface="Poppins ExtraLight"/>
                        <a:sym typeface="Poppins ExtraLight"/>
                      </a:endParaRPr>
                    </a:p>
                    <a:p>
                      <a:pPr indent="-285750" lvl="0" marL="457200" rtl="0" algn="l">
                        <a:spcBef>
                          <a:spcPts val="0"/>
                        </a:spcBef>
                        <a:spcAft>
                          <a:spcPts val="0"/>
                        </a:spcAft>
                        <a:buClr>
                          <a:schemeClr val="dk1"/>
                        </a:buClr>
                        <a:buSzPts val="900"/>
                        <a:buFont typeface="Poppins ExtraLight"/>
                        <a:buChar char="●"/>
                      </a:pPr>
                      <a:r>
                        <a:rPr lang="fr" sz="900">
                          <a:solidFill>
                            <a:schemeClr val="dk1"/>
                          </a:solidFill>
                          <a:latin typeface="Poppins ExtraLight"/>
                          <a:ea typeface="Poppins ExtraLight"/>
                          <a:cs typeface="Poppins ExtraLight"/>
                          <a:sym typeface="Poppins ExtraLight"/>
                        </a:rPr>
                        <a:t>Acteurs locaux (association, Collectivités Territoriales et ses différents services, CN, CN coordo, préfectures, EPCI)</a:t>
                      </a:r>
                      <a:endParaRPr sz="900">
                        <a:solidFill>
                          <a:schemeClr val="dk1"/>
                        </a:solidFill>
                        <a:latin typeface="Poppins ExtraLight"/>
                        <a:ea typeface="Poppins ExtraLight"/>
                        <a:cs typeface="Poppins ExtraLight"/>
                        <a:sym typeface="Poppins ExtraLight"/>
                      </a:endParaRPr>
                    </a:p>
                  </a:txBody>
                  <a:tcPr marT="91425" marB="91425" marR="91425" marL="91425" anchor="ctr">
                    <a:lnL cap="flat" cmpd="sng" w="9525">
                      <a:solidFill>
                        <a:srgbClr val="FF5563"/>
                      </a:solidFill>
                      <a:prstDash val="dot"/>
                      <a:round/>
                      <a:headEnd len="sm" w="sm" type="none"/>
                      <a:tailEnd len="sm" w="sm" type="none"/>
                    </a:lnL>
                    <a:lnR cap="flat" cmpd="sng" w="9525">
                      <a:solidFill>
                        <a:srgbClr val="FF5563"/>
                      </a:solidFill>
                      <a:prstDash val="dot"/>
                      <a:round/>
                      <a:headEnd len="sm" w="sm" type="none"/>
                      <a:tailEnd len="sm" w="sm" type="none"/>
                    </a:lnR>
                    <a:lnT cap="flat" cmpd="sng" w="9525">
                      <a:solidFill>
                        <a:srgbClr val="FF5563"/>
                      </a:solidFill>
                      <a:prstDash val="dot"/>
                      <a:round/>
                      <a:headEnd len="sm" w="sm" type="none"/>
                      <a:tailEnd len="sm" w="sm" type="none"/>
                    </a:lnT>
                    <a:lnB cap="flat" cmpd="sng" w="9525">
                      <a:solidFill>
                        <a:srgbClr val="FF5563"/>
                      </a:solidFill>
                      <a:prstDash val="dot"/>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graphicFrame>
        <p:nvGraphicFramePr>
          <p:cNvPr id="114" name="Google Shape;114;p19"/>
          <p:cNvGraphicFramePr/>
          <p:nvPr/>
        </p:nvGraphicFramePr>
        <p:xfrm>
          <a:off x="256050" y="290425"/>
          <a:ext cx="3000000" cy="3000000"/>
        </p:xfrm>
        <a:graphic>
          <a:graphicData uri="http://schemas.openxmlformats.org/drawingml/2006/table">
            <a:tbl>
              <a:tblPr>
                <a:noFill/>
                <a:tableStyleId>{15E90AC8-8A14-44A8-B253-8C0FF95CBF40}</a:tableStyleId>
              </a:tblPr>
              <a:tblGrid>
                <a:gridCol w="2871350"/>
                <a:gridCol w="1642600"/>
                <a:gridCol w="4100100"/>
              </a:tblGrid>
              <a:tr h="2336550">
                <a:tc rowSpan="2">
                  <a:txBody>
                    <a:bodyPr/>
                    <a:lstStyle/>
                    <a:p>
                      <a:pPr indent="0" lvl="0" marL="0" rtl="0" algn="ctr">
                        <a:spcBef>
                          <a:spcPts val="0"/>
                        </a:spcBef>
                        <a:spcAft>
                          <a:spcPts val="0"/>
                        </a:spcAft>
                        <a:buNone/>
                      </a:pPr>
                      <a:r>
                        <a:rPr lang="fr" sz="2500">
                          <a:solidFill>
                            <a:schemeClr val="lt1"/>
                          </a:solidFill>
                          <a:latin typeface="Poppins ExtraBold"/>
                          <a:ea typeface="Poppins ExtraBold"/>
                          <a:cs typeface="Poppins ExtraBold"/>
                          <a:sym typeface="Poppins ExtraBold"/>
                        </a:rPr>
                        <a:t>Former aux enjeux de l’inclusion numérique sur le territoire</a:t>
                      </a:r>
                      <a:endParaRPr sz="2500">
                        <a:solidFill>
                          <a:schemeClr val="lt1"/>
                        </a:solidFill>
                        <a:latin typeface="Poppins ExtraBold"/>
                        <a:ea typeface="Poppins ExtraBold"/>
                        <a:cs typeface="Poppins ExtraBold"/>
                        <a:sym typeface="Poppins ExtraBold"/>
                      </a:endParaRPr>
                    </a:p>
                  </a:txBody>
                  <a:tcPr marT="91425" marB="91425" marR="91425" marL="91425" anchor="ctr">
                    <a:lnL cap="flat" cmpd="sng" w="9525">
                      <a:solidFill>
                        <a:srgbClr val="FF5563"/>
                      </a:solidFill>
                      <a:prstDash val="dot"/>
                      <a:round/>
                      <a:headEnd len="sm" w="sm" type="none"/>
                      <a:tailEnd len="sm" w="sm" type="none"/>
                    </a:lnL>
                    <a:lnR cap="flat" cmpd="sng" w="9525">
                      <a:solidFill>
                        <a:srgbClr val="FF5563"/>
                      </a:solidFill>
                      <a:prstDash val="dot"/>
                      <a:round/>
                      <a:headEnd len="sm" w="sm" type="none"/>
                      <a:tailEnd len="sm" w="sm" type="none"/>
                    </a:lnR>
                    <a:lnT cap="flat" cmpd="sng" w="9525">
                      <a:solidFill>
                        <a:srgbClr val="FF5563"/>
                      </a:solidFill>
                      <a:prstDash val="dot"/>
                      <a:round/>
                      <a:headEnd len="sm" w="sm" type="none"/>
                      <a:tailEnd len="sm" w="sm" type="none"/>
                    </a:lnT>
                    <a:lnB cap="flat" cmpd="sng" w="9525">
                      <a:solidFill>
                        <a:srgbClr val="FF5563"/>
                      </a:solidFill>
                      <a:prstDash val="dot"/>
                      <a:round/>
                      <a:headEnd len="sm" w="sm" type="none"/>
                      <a:tailEnd len="sm" w="sm" type="none"/>
                    </a:lnB>
                    <a:solidFill>
                      <a:srgbClr val="FF5563"/>
                    </a:solidFill>
                  </a:tcPr>
                </a:tc>
                <a:tc>
                  <a:txBody>
                    <a:bodyPr/>
                    <a:lstStyle/>
                    <a:p>
                      <a:pPr indent="0" lvl="0" marL="0" rtl="0" algn="ctr">
                        <a:spcBef>
                          <a:spcPts val="0"/>
                        </a:spcBef>
                        <a:spcAft>
                          <a:spcPts val="0"/>
                        </a:spcAft>
                        <a:buNone/>
                      </a:pPr>
                      <a:r>
                        <a:rPr b="1" lang="fr">
                          <a:solidFill>
                            <a:srgbClr val="FF5563"/>
                          </a:solidFill>
                          <a:latin typeface="Poppins"/>
                          <a:ea typeface="Poppins"/>
                          <a:cs typeface="Poppins"/>
                          <a:sym typeface="Poppins"/>
                        </a:rPr>
                        <a:t>MISSIONS</a:t>
                      </a:r>
                      <a:endParaRPr b="1"/>
                    </a:p>
                  </a:txBody>
                  <a:tcPr marT="91425" marB="91425" marR="91425" marL="91425" anchor="ctr">
                    <a:lnL cap="flat" cmpd="sng" w="9525">
                      <a:solidFill>
                        <a:srgbClr val="FF5563"/>
                      </a:solidFill>
                      <a:prstDash val="dot"/>
                      <a:round/>
                      <a:headEnd len="sm" w="sm" type="none"/>
                      <a:tailEnd len="sm" w="sm" type="none"/>
                    </a:lnL>
                    <a:lnR cap="flat" cmpd="sng" w="9525">
                      <a:solidFill>
                        <a:srgbClr val="FF5563"/>
                      </a:solidFill>
                      <a:prstDash val="dot"/>
                      <a:round/>
                      <a:headEnd len="sm" w="sm" type="none"/>
                      <a:tailEnd len="sm" w="sm" type="none"/>
                    </a:lnR>
                    <a:lnT cap="flat" cmpd="sng" w="9525">
                      <a:solidFill>
                        <a:srgbClr val="FF5563"/>
                      </a:solidFill>
                      <a:prstDash val="dot"/>
                      <a:round/>
                      <a:headEnd len="sm" w="sm" type="none"/>
                      <a:tailEnd len="sm" w="sm" type="none"/>
                    </a:lnT>
                    <a:lnB cap="flat" cmpd="sng" w="9525">
                      <a:solidFill>
                        <a:srgbClr val="FF5563"/>
                      </a:solidFill>
                      <a:prstDash val="dot"/>
                      <a:round/>
                      <a:headEnd len="sm" w="sm" type="none"/>
                      <a:tailEnd len="sm" w="sm" type="none"/>
                    </a:lnB>
                  </a:tcPr>
                </a:tc>
                <a:tc>
                  <a:txBody>
                    <a:bodyPr/>
                    <a:lstStyle/>
                    <a:p>
                      <a:pPr indent="-317500" lvl="0" marL="457200" rtl="0" algn="l">
                        <a:lnSpc>
                          <a:spcPct val="115000"/>
                        </a:lnSpc>
                        <a:spcBef>
                          <a:spcPts val="0"/>
                        </a:spcBef>
                        <a:spcAft>
                          <a:spcPts val="0"/>
                        </a:spcAft>
                        <a:buClr>
                          <a:srgbClr val="FF5563"/>
                        </a:buClr>
                        <a:buSzPts val="1400"/>
                        <a:buFont typeface="Poppins"/>
                        <a:buChar char="➔"/>
                      </a:pPr>
                      <a:r>
                        <a:rPr lang="fr">
                          <a:solidFill>
                            <a:srgbClr val="FF5563"/>
                          </a:solidFill>
                          <a:latin typeface="Poppins"/>
                          <a:ea typeface="Poppins"/>
                          <a:cs typeface="Poppins"/>
                          <a:sym typeface="Poppins"/>
                        </a:rPr>
                        <a:t>Convaincre les acteurs concernés de s’engager dans un projet de formation autour de l’inclusion numérique</a:t>
                      </a:r>
                      <a:endParaRPr>
                        <a:solidFill>
                          <a:srgbClr val="FF5563"/>
                        </a:solidFill>
                        <a:latin typeface="Poppins"/>
                        <a:ea typeface="Poppins"/>
                        <a:cs typeface="Poppins"/>
                        <a:sym typeface="Poppins"/>
                      </a:endParaRPr>
                    </a:p>
                    <a:p>
                      <a:pPr indent="-317500" lvl="0" marL="457200" rtl="0" algn="l">
                        <a:lnSpc>
                          <a:spcPct val="115000"/>
                        </a:lnSpc>
                        <a:spcBef>
                          <a:spcPts val="0"/>
                        </a:spcBef>
                        <a:spcAft>
                          <a:spcPts val="0"/>
                        </a:spcAft>
                        <a:buClr>
                          <a:srgbClr val="FF5563"/>
                        </a:buClr>
                        <a:buSzPts val="1400"/>
                        <a:buFont typeface="Poppins"/>
                        <a:buChar char="➔"/>
                      </a:pPr>
                      <a:r>
                        <a:rPr lang="fr">
                          <a:solidFill>
                            <a:srgbClr val="FF5563"/>
                          </a:solidFill>
                          <a:latin typeface="Poppins"/>
                          <a:ea typeface="Poppins"/>
                          <a:cs typeface="Poppins"/>
                          <a:sym typeface="Poppins"/>
                        </a:rPr>
                        <a:t>Mener des programmes de formation professionnelle adaptés aux enjeux </a:t>
                      </a:r>
                      <a:br>
                        <a:rPr lang="fr">
                          <a:solidFill>
                            <a:srgbClr val="FF5563"/>
                          </a:solidFill>
                          <a:latin typeface="Poppins"/>
                          <a:ea typeface="Poppins"/>
                          <a:cs typeface="Poppins"/>
                          <a:sym typeface="Poppins"/>
                        </a:rPr>
                      </a:br>
                      <a:r>
                        <a:rPr lang="fr">
                          <a:solidFill>
                            <a:srgbClr val="FF5563"/>
                          </a:solidFill>
                          <a:latin typeface="Poppins"/>
                          <a:ea typeface="Poppins"/>
                          <a:cs typeface="Poppins"/>
                          <a:sym typeface="Poppins"/>
                        </a:rPr>
                        <a:t>et au public. </a:t>
                      </a:r>
                      <a:endParaRPr>
                        <a:solidFill>
                          <a:srgbClr val="FF5563"/>
                        </a:solidFill>
                        <a:latin typeface="Poppins"/>
                        <a:ea typeface="Poppins"/>
                        <a:cs typeface="Poppins"/>
                        <a:sym typeface="Poppins"/>
                      </a:endParaRPr>
                    </a:p>
                    <a:p>
                      <a:pPr indent="-317500" lvl="0" marL="457200" rtl="0" algn="l">
                        <a:lnSpc>
                          <a:spcPct val="115000"/>
                        </a:lnSpc>
                        <a:spcBef>
                          <a:spcPts val="0"/>
                        </a:spcBef>
                        <a:spcAft>
                          <a:spcPts val="0"/>
                        </a:spcAft>
                        <a:buClr>
                          <a:srgbClr val="FF5563"/>
                        </a:buClr>
                        <a:buSzPts val="1400"/>
                        <a:buFont typeface="Poppins"/>
                        <a:buChar char="➔"/>
                      </a:pPr>
                      <a:r>
                        <a:rPr lang="fr">
                          <a:solidFill>
                            <a:srgbClr val="FF5563"/>
                          </a:solidFill>
                          <a:latin typeface="Poppins"/>
                          <a:ea typeface="Poppins"/>
                          <a:cs typeface="Poppins"/>
                          <a:sym typeface="Poppins"/>
                        </a:rPr>
                        <a:t>Faire financer des programmes de formation. </a:t>
                      </a:r>
                      <a:endParaRPr>
                        <a:solidFill>
                          <a:srgbClr val="FF5563"/>
                        </a:solidFill>
                        <a:latin typeface="Poppins"/>
                        <a:ea typeface="Poppins"/>
                        <a:cs typeface="Poppins"/>
                        <a:sym typeface="Poppins"/>
                      </a:endParaRPr>
                    </a:p>
                  </a:txBody>
                  <a:tcPr marT="91425" marB="91425" marR="91425" marL="91425" anchor="ctr">
                    <a:lnL cap="flat" cmpd="sng" w="9525">
                      <a:solidFill>
                        <a:srgbClr val="FF5563"/>
                      </a:solidFill>
                      <a:prstDash val="dot"/>
                      <a:round/>
                      <a:headEnd len="sm" w="sm" type="none"/>
                      <a:tailEnd len="sm" w="sm" type="none"/>
                    </a:lnL>
                    <a:lnR cap="flat" cmpd="sng" w="9525">
                      <a:solidFill>
                        <a:srgbClr val="FF5563"/>
                      </a:solidFill>
                      <a:prstDash val="dot"/>
                      <a:round/>
                      <a:headEnd len="sm" w="sm" type="none"/>
                      <a:tailEnd len="sm" w="sm" type="none"/>
                    </a:lnR>
                    <a:lnT cap="flat" cmpd="sng" w="9525">
                      <a:solidFill>
                        <a:srgbClr val="FF5563"/>
                      </a:solidFill>
                      <a:prstDash val="dot"/>
                      <a:round/>
                      <a:headEnd len="sm" w="sm" type="none"/>
                      <a:tailEnd len="sm" w="sm" type="none"/>
                    </a:lnT>
                    <a:lnB cap="flat" cmpd="sng" w="9525">
                      <a:solidFill>
                        <a:srgbClr val="FF5563"/>
                      </a:solidFill>
                      <a:prstDash val="dot"/>
                      <a:round/>
                      <a:headEnd len="sm" w="sm" type="none"/>
                      <a:tailEnd len="sm" w="sm" type="none"/>
                    </a:lnB>
                  </a:tcPr>
                </a:tc>
              </a:tr>
              <a:tr h="2336550">
                <a:tc vMerge="1"/>
                <a:tc>
                  <a:txBody>
                    <a:bodyPr/>
                    <a:lstStyle/>
                    <a:p>
                      <a:pPr indent="0" lvl="0" marL="0" rtl="0" algn="ctr">
                        <a:spcBef>
                          <a:spcPts val="0"/>
                        </a:spcBef>
                        <a:spcAft>
                          <a:spcPts val="0"/>
                        </a:spcAft>
                        <a:buNone/>
                      </a:pPr>
                      <a:r>
                        <a:rPr b="1" lang="fr">
                          <a:solidFill>
                            <a:srgbClr val="FF5563"/>
                          </a:solidFill>
                          <a:latin typeface="Poppins"/>
                          <a:ea typeface="Poppins"/>
                          <a:cs typeface="Poppins"/>
                          <a:sym typeface="Poppins"/>
                        </a:rPr>
                        <a:t>PARTIES </a:t>
                      </a:r>
                      <a:endParaRPr b="1">
                        <a:solidFill>
                          <a:srgbClr val="FF5563"/>
                        </a:solidFill>
                        <a:latin typeface="Poppins"/>
                        <a:ea typeface="Poppins"/>
                        <a:cs typeface="Poppins"/>
                        <a:sym typeface="Poppins"/>
                      </a:endParaRPr>
                    </a:p>
                    <a:p>
                      <a:pPr indent="0" lvl="0" marL="0" rtl="0" algn="ctr">
                        <a:spcBef>
                          <a:spcPts val="0"/>
                        </a:spcBef>
                        <a:spcAft>
                          <a:spcPts val="0"/>
                        </a:spcAft>
                        <a:buNone/>
                      </a:pPr>
                      <a:r>
                        <a:rPr b="1" lang="fr">
                          <a:solidFill>
                            <a:srgbClr val="FF5563"/>
                          </a:solidFill>
                          <a:latin typeface="Poppins"/>
                          <a:ea typeface="Poppins"/>
                          <a:cs typeface="Poppins"/>
                          <a:sym typeface="Poppins"/>
                        </a:rPr>
                        <a:t>PRENANTES </a:t>
                      </a:r>
                      <a:endParaRPr b="1">
                        <a:solidFill>
                          <a:srgbClr val="FF5563"/>
                        </a:solidFill>
                        <a:latin typeface="Poppins"/>
                        <a:ea typeface="Poppins"/>
                        <a:cs typeface="Poppins"/>
                        <a:sym typeface="Poppins"/>
                      </a:endParaRPr>
                    </a:p>
                    <a:p>
                      <a:pPr indent="0" lvl="0" marL="0" rtl="0" algn="ctr">
                        <a:spcBef>
                          <a:spcPts val="0"/>
                        </a:spcBef>
                        <a:spcAft>
                          <a:spcPts val="0"/>
                        </a:spcAft>
                        <a:buNone/>
                      </a:pPr>
                      <a:r>
                        <a:rPr b="1" lang="fr">
                          <a:solidFill>
                            <a:srgbClr val="FF5563"/>
                          </a:solidFill>
                          <a:latin typeface="Poppins"/>
                          <a:ea typeface="Poppins"/>
                          <a:cs typeface="Poppins"/>
                          <a:sym typeface="Poppins"/>
                        </a:rPr>
                        <a:t>DE L’ACTIVITÉ</a:t>
                      </a:r>
                      <a:endParaRPr/>
                    </a:p>
                  </a:txBody>
                  <a:tcPr marT="91425" marB="91425" marR="91425" marL="91425" anchor="ctr">
                    <a:lnL cap="flat" cmpd="sng" w="9525">
                      <a:solidFill>
                        <a:srgbClr val="FF5563"/>
                      </a:solidFill>
                      <a:prstDash val="dot"/>
                      <a:round/>
                      <a:headEnd len="sm" w="sm" type="none"/>
                      <a:tailEnd len="sm" w="sm" type="none"/>
                    </a:lnL>
                    <a:lnR cap="flat" cmpd="sng" w="9525">
                      <a:solidFill>
                        <a:srgbClr val="FF5563"/>
                      </a:solidFill>
                      <a:prstDash val="dot"/>
                      <a:round/>
                      <a:headEnd len="sm" w="sm" type="none"/>
                      <a:tailEnd len="sm" w="sm" type="none"/>
                    </a:lnR>
                    <a:lnT cap="flat" cmpd="sng" w="9525">
                      <a:solidFill>
                        <a:srgbClr val="FF5563"/>
                      </a:solidFill>
                      <a:prstDash val="dot"/>
                      <a:round/>
                      <a:headEnd len="sm" w="sm" type="none"/>
                      <a:tailEnd len="sm" w="sm" type="none"/>
                    </a:lnT>
                    <a:lnB cap="flat" cmpd="sng" w="9525">
                      <a:solidFill>
                        <a:srgbClr val="FF5563"/>
                      </a:solidFill>
                      <a:prstDash val="dot"/>
                      <a:round/>
                      <a:headEnd len="sm" w="sm" type="none"/>
                      <a:tailEnd len="sm" w="sm" type="none"/>
                    </a:lnB>
                  </a:tcPr>
                </a:tc>
                <a:tc>
                  <a:txBody>
                    <a:bodyPr/>
                    <a:lstStyle/>
                    <a:p>
                      <a:pPr indent="-285750" lvl="0" marL="457200" rtl="0" algn="l">
                        <a:spcBef>
                          <a:spcPts val="0"/>
                        </a:spcBef>
                        <a:spcAft>
                          <a:spcPts val="0"/>
                        </a:spcAft>
                        <a:buClr>
                          <a:schemeClr val="dk1"/>
                        </a:buClr>
                        <a:buSzPts val="900"/>
                        <a:buFont typeface="Poppins ExtraLight"/>
                        <a:buChar char="●"/>
                      </a:pPr>
                      <a:r>
                        <a:rPr lang="fr" sz="900">
                          <a:solidFill>
                            <a:schemeClr val="dk1"/>
                          </a:solidFill>
                          <a:latin typeface="Poppins ExtraLight"/>
                          <a:ea typeface="Poppins ExtraLight"/>
                          <a:cs typeface="Poppins ExtraLight"/>
                          <a:sym typeface="Poppins ExtraLight"/>
                        </a:rPr>
                        <a:t>Agents / directeurs / élus</a:t>
                      </a:r>
                      <a:endParaRPr sz="900">
                        <a:solidFill>
                          <a:schemeClr val="dk1"/>
                        </a:solidFill>
                        <a:latin typeface="Poppins ExtraLight"/>
                        <a:ea typeface="Poppins ExtraLight"/>
                        <a:cs typeface="Poppins ExtraLight"/>
                        <a:sym typeface="Poppins ExtraLight"/>
                      </a:endParaRPr>
                    </a:p>
                    <a:p>
                      <a:pPr indent="-285750" lvl="0" marL="457200" rtl="0" algn="l">
                        <a:spcBef>
                          <a:spcPts val="0"/>
                        </a:spcBef>
                        <a:spcAft>
                          <a:spcPts val="0"/>
                        </a:spcAft>
                        <a:buClr>
                          <a:schemeClr val="dk1"/>
                        </a:buClr>
                        <a:buSzPts val="900"/>
                        <a:buFont typeface="Poppins ExtraLight"/>
                        <a:buChar char="●"/>
                      </a:pPr>
                      <a:r>
                        <a:rPr lang="fr" sz="900">
                          <a:solidFill>
                            <a:schemeClr val="dk1"/>
                          </a:solidFill>
                          <a:latin typeface="Poppins ExtraLight"/>
                          <a:ea typeface="Poppins ExtraLight"/>
                          <a:cs typeface="Poppins ExtraLight"/>
                          <a:sym typeface="Poppins ExtraLight"/>
                        </a:rPr>
                        <a:t>Acteurs de la médiation numérique </a:t>
                      </a:r>
                      <a:endParaRPr sz="900">
                        <a:solidFill>
                          <a:schemeClr val="dk1"/>
                        </a:solidFill>
                        <a:latin typeface="Poppins ExtraLight"/>
                        <a:ea typeface="Poppins ExtraLight"/>
                        <a:cs typeface="Poppins ExtraLight"/>
                        <a:sym typeface="Poppins ExtraLight"/>
                      </a:endParaRPr>
                    </a:p>
                    <a:p>
                      <a:pPr indent="-285750" lvl="0" marL="457200" rtl="0" algn="l">
                        <a:spcBef>
                          <a:spcPts val="0"/>
                        </a:spcBef>
                        <a:spcAft>
                          <a:spcPts val="0"/>
                        </a:spcAft>
                        <a:buClr>
                          <a:schemeClr val="dk1"/>
                        </a:buClr>
                        <a:buSzPts val="900"/>
                        <a:buFont typeface="Poppins ExtraLight"/>
                        <a:buChar char="●"/>
                      </a:pPr>
                      <a:r>
                        <a:rPr lang="fr" sz="900">
                          <a:solidFill>
                            <a:schemeClr val="dk1"/>
                          </a:solidFill>
                          <a:latin typeface="Poppins ExtraLight"/>
                          <a:ea typeface="Poppins ExtraLight"/>
                          <a:cs typeface="Poppins ExtraLight"/>
                          <a:sym typeface="Poppins ExtraLight"/>
                        </a:rPr>
                        <a:t>Aidants (Agents France Services, médiateurs, secrétaires </a:t>
                      </a:r>
                      <a:br>
                        <a:rPr lang="fr" sz="900">
                          <a:solidFill>
                            <a:schemeClr val="dk1"/>
                          </a:solidFill>
                          <a:latin typeface="Poppins ExtraLight"/>
                          <a:ea typeface="Poppins ExtraLight"/>
                          <a:cs typeface="Poppins ExtraLight"/>
                          <a:sym typeface="Poppins ExtraLight"/>
                        </a:rPr>
                      </a:br>
                      <a:r>
                        <a:rPr lang="fr" sz="900">
                          <a:solidFill>
                            <a:schemeClr val="dk1"/>
                          </a:solidFill>
                          <a:latin typeface="Poppins ExtraLight"/>
                          <a:ea typeface="Poppins ExtraLight"/>
                          <a:cs typeface="Poppins ExtraLight"/>
                          <a:sym typeface="Poppins ExtraLight"/>
                        </a:rPr>
                        <a:t>de mairie, etc.) </a:t>
                      </a:r>
                      <a:endParaRPr sz="900">
                        <a:solidFill>
                          <a:schemeClr val="dk1"/>
                        </a:solidFill>
                        <a:latin typeface="Poppins ExtraLight"/>
                        <a:ea typeface="Poppins ExtraLight"/>
                        <a:cs typeface="Poppins ExtraLight"/>
                        <a:sym typeface="Poppins ExtraLight"/>
                      </a:endParaRPr>
                    </a:p>
                    <a:p>
                      <a:pPr indent="-285750" lvl="0" marL="457200" rtl="0" algn="l">
                        <a:spcBef>
                          <a:spcPts val="0"/>
                        </a:spcBef>
                        <a:spcAft>
                          <a:spcPts val="0"/>
                        </a:spcAft>
                        <a:buClr>
                          <a:schemeClr val="dk1"/>
                        </a:buClr>
                        <a:buSzPts val="900"/>
                        <a:buFont typeface="Poppins ExtraLight"/>
                        <a:buChar char="●"/>
                      </a:pPr>
                      <a:r>
                        <a:rPr lang="fr" sz="900">
                          <a:solidFill>
                            <a:schemeClr val="dk1"/>
                          </a:solidFill>
                          <a:latin typeface="Poppins ExtraLight"/>
                          <a:ea typeface="Poppins ExtraLight"/>
                          <a:cs typeface="Poppins ExtraLight"/>
                          <a:sym typeface="Poppins ExtraLight"/>
                        </a:rPr>
                        <a:t>Travailleurs sociaux et médico-sociaux</a:t>
                      </a:r>
                      <a:endParaRPr sz="900">
                        <a:solidFill>
                          <a:schemeClr val="dk1"/>
                        </a:solidFill>
                        <a:latin typeface="Poppins ExtraLight"/>
                        <a:ea typeface="Poppins ExtraLight"/>
                        <a:cs typeface="Poppins ExtraLight"/>
                        <a:sym typeface="Poppins ExtraLight"/>
                      </a:endParaRPr>
                    </a:p>
                    <a:p>
                      <a:pPr indent="-285750" lvl="0" marL="457200" rtl="0" algn="l">
                        <a:spcBef>
                          <a:spcPts val="0"/>
                        </a:spcBef>
                        <a:spcAft>
                          <a:spcPts val="0"/>
                        </a:spcAft>
                        <a:buClr>
                          <a:schemeClr val="dk1"/>
                        </a:buClr>
                        <a:buSzPts val="900"/>
                        <a:buFont typeface="Poppins ExtraLight"/>
                        <a:buChar char="●"/>
                      </a:pPr>
                      <a:r>
                        <a:rPr lang="fr" sz="900">
                          <a:solidFill>
                            <a:schemeClr val="dk1"/>
                          </a:solidFill>
                          <a:latin typeface="Poppins ExtraLight"/>
                          <a:ea typeface="Poppins ExtraLight"/>
                          <a:cs typeface="Poppins ExtraLight"/>
                          <a:sym typeface="Poppins ExtraLight"/>
                        </a:rPr>
                        <a:t>Professionnels en formation (IRTS, futurs chargés de mission..etc)</a:t>
                      </a:r>
                      <a:endParaRPr sz="900">
                        <a:solidFill>
                          <a:schemeClr val="dk1"/>
                        </a:solidFill>
                        <a:latin typeface="Poppins ExtraLight"/>
                        <a:ea typeface="Poppins ExtraLight"/>
                        <a:cs typeface="Poppins ExtraLight"/>
                        <a:sym typeface="Poppins ExtraLight"/>
                      </a:endParaRPr>
                    </a:p>
                    <a:p>
                      <a:pPr indent="-285750" lvl="0" marL="457200" rtl="0" algn="l">
                        <a:spcBef>
                          <a:spcPts val="0"/>
                        </a:spcBef>
                        <a:spcAft>
                          <a:spcPts val="0"/>
                        </a:spcAft>
                        <a:buClr>
                          <a:schemeClr val="dk1"/>
                        </a:buClr>
                        <a:buSzPts val="900"/>
                        <a:buFont typeface="Poppins ExtraLight"/>
                        <a:buChar char="●"/>
                      </a:pPr>
                      <a:r>
                        <a:rPr lang="fr" sz="900">
                          <a:solidFill>
                            <a:schemeClr val="dk1"/>
                          </a:solidFill>
                          <a:latin typeface="Poppins ExtraLight"/>
                          <a:ea typeface="Poppins ExtraLight"/>
                          <a:cs typeface="Poppins ExtraLight"/>
                          <a:sym typeface="Poppins ExtraLight"/>
                        </a:rPr>
                        <a:t>Opco</a:t>
                      </a:r>
                      <a:endParaRPr sz="900">
                        <a:solidFill>
                          <a:schemeClr val="dk1"/>
                        </a:solidFill>
                        <a:latin typeface="Poppins ExtraLight"/>
                        <a:ea typeface="Poppins ExtraLight"/>
                        <a:cs typeface="Poppins ExtraLight"/>
                        <a:sym typeface="Poppins ExtraLight"/>
                      </a:endParaRPr>
                    </a:p>
                  </a:txBody>
                  <a:tcPr marT="91425" marB="91425" marR="91425" marL="91425" anchor="ctr">
                    <a:lnL cap="flat" cmpd="sng" w="9525">
                      <a:solidFill>
                        <a:srgbClr val="FF5563"/>
                      </a:solidFill>
                      <a:prstDash val="dot"/>
                      <a:round/>
                      <a:headEnd len="sm" w="sm" type="none"/>
                      <a:tailEnd len="sm" w="sm" type="none"/>
                    </a:lnL>
                    <a:lnR cap="flat" cmpd="sng" w="9525">
                      <a:solidFill>
                        <a:srgbClr val="FF5563"/>
                      </a:solidFill>
                      <a:prstDash val="dot"/>
                      <a:round/>
                      <a:headEnd len="sm" w="sm" type="none"/>
                      <a:tailEnd len="sm" w="sm" type="none"/>
                    </a:lnR>
                    <a:lnT cap="flat" cmpd="sng" w="9525">
                      <a:solidFill>
                        <a:srgbClr val="FF5563"/>
                      </a:solidFill>
                      <a:prstDash val="dot"/>
                      <a:round/>
                      <a:headEnd len="sm" w="sm" type="none"/>
                      <a:tailEnd len="sm" w="sm" type="none"/>
                    </a:lnT>
                    <a:lnB cap="flat" cmpd="sng" w="9525">
                      <a:solidFill>
                        <a:srgbClr val="FF5563"/>
                      </a:solidFill>
                      <a:prstDash val="dot"/>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graphicFrame>
        <p:nvGraphicFramePr>
          <p:cNvPr id="119" name="Google Shape;119;p20"/>
          <p:cNvGraphicFramePr/>
          <p:nvPr/>
        </p:nvGraphicFramePr>
        <p:xfrm>
          <a:off x="256050" y="290425"/>
          <a:ext cx="3000000" cy="3000000"/>
        </p:xfrm>
        <a:graphic>
          <a:graphicData uri="http://schemas.openxmlformats.org/drawingml/2006/table">
            <a:tbl>
              <a:tblPr>
                <a:noFill/>
                <a:tableStyleId>{15E90AC8-8A14-44A8-B253-8C0FF95CBF40}</a:tableStyleId>
              </a:tblPr>
              <a:tblGrid>
                <a:gridCol w="2871350"/>
                <a:gridCol w="1642600"/>
                <a:gridCol w="4100100"/>
              </a:tblGrid>
              <a:tr h="2336550">
                <a:tc rowSpan="2">
                  <a:txBody>
                    <a:bodyPr/>
                    <a:lstStyle/>
                    <a:p>
                      <a:pPr indent="0" lvl="0" marL="0" rtl="0" algn="ctr">
                        <a:spcBef>
                          <a:spcPts val="0"/>
                        </a:spcBef>
                        <a:spcAft>
                          <a:spcPts val="0"/>
                        </a:spcAft>
                        <a:buNone/>
                      </a:pPr>
                      <a:r>
                        <a:rPr lang="fr" sz="2500">
                          <a:solidFill>
                            <a:schemeClr val="lt1"/>
                          </a:solidFill>
                          <a:latin typeface="Poppins ExtraBold"/>
                          <a:ea typeface="Poppins ExtraBold"/>
                          <a:cs typeface="Poppins ExtraBold"/>
                          <a:sym typeface="Poppins ExtraBold"/>
                        </a:rPr>
                        <a:t>Concevoir </a:t>
                      </a:r>
                      <a:br>
                        <a:rPr lang="fr" sz="2500">
                          <a:solidFill>
                            <a:schemeClr val="lt1"/>
                          </a:solidFill>
                          <a:latin typeface="Poppins ExtraBold"/>
                          <a:ea typeface="Poppins ExtraBold"/>
                          <a:cs typeface="Poppins ExtraBold"/>
                          <a:sym typeface="Poppins ExtraBold"/>
                        </a:rPr>
                      </a:br>
                      <a:r>
                        <a:rPr lang="fr" sz="2500">
                          <a:solidFill>
                            <a:schemeClr val="lt1"/>
                          </a:solidFill>
                          <a:latin typeface="Poppins ExtraBold"/>
                          <a:ea typeface="Poppins ExtraBold"/>
                          <a:cs typeface="Poppins ExtraBold"/>
                          <a:sym typeface="Poppins ExtraBold"/>
                        </a:rPr>
                        <a:t>des ressources pour l’inclusion numérique</a:t>
                      </a:r>
                      <a:endParaRPr sz="2500">
                        <a:solidFill>
                          <a:schemeClr val="lt1"/>
                        </a:solidFill>
                        <a:latin typeface="Poppins ExtraBold"/>
                        <a:ea typeface="Poppins ExtraBold"/>
                        <a:cs typeface="Poppins ExtraBold"/>
                        <a:sym typeface="Poppins ExtraBold"/>
                      </a:endParaRPr>
                    </a:p>
                  </a:txBody>
                  <a:tcPr marT="91425" marB="91425" marR="91425" marL="91425" anchor="ctr">
                    <a:lnL cap="flat" cmpd="sng" w="9525">
                      <a:solidFill>
                        <a:srgbClr val="FF5563"/>
                      </a:solidFill>
                      <a:prstDash val="dot"/>
                      <a:round/>
                      <a:headEnd len="sm" w="sm" type="none"/>
                      <a:tailEnd len="sm" w="sm" type="none"/>
                    </a:lnL>
                    <a:lnR cap="flat" cmpd="sng" w="9525">
                      <a:solidFill>
                        <a:srgbClr val="FF5563"/>
                      </a:solidFill>
                      <a:prstDash val="dot"/>
                      <a:round/>
                      <a:headEnd len="sm" w="sm" type="none"/>
                      <a:tailEnd len="sm" w="sm" type="none"/>
                    </a:lnR>
                    <a:lnT cap="flat" cmpd="sng" w="9525">
                      <a:solidFill>
                        <a:srgbClr val="FF5563"/>
                      </a:solidFill>
                      <a:prstDash val="dot"/>
                      <a:round/>
                      <a:headEnd len="sm" w="sm" type="none"/>
                      <a:tailEnd len="sm" w="sm" type="none"/>
                    </a:lnT>
                    <a:lnB cap="flat" cmpd="sng" w="9525">
                      <a:solidFill>
                        <a:srgbClr val="FF5563"/>
                      </a:solidFill>
                      <a:prstDash val="dot"/>
                      <a:round/>
                      <a:headEnd len="sm" w="sm" type="none"/>
                      <a:tailEnd len="sm" w="sm" type="none"/>
                    </a:lnB>
                    <a:solidFill>
                      <a:srgbClr val="FF5563"/>
                    </a:solidFill>
                  </a:tcPr>
                </a:tc>
                <a:tc>
                  <a:txBody>
                    <a:bodyPr/>
                    <a:lstStyle/>
                    <a:p>
                      <a:pPr indent="0" lvl="0" marL="0" rtl="0" algn="ctr">
                        <a:spcBef>
                          <a:spcPts val="0"/>
                        </a:spcBef>
                        <a:spcAft>
                          <a:spcPts val="0"/>
                        </a:spcAft>
                        <a:buNone/>
                      </a:pPr>
                      <a:r>
                        <a:rPr b="1" lang="fr">
                          <a:solidFill>
                            <a:srgbClr val="FF5563"/>
                          </a:solidFill>
                          <a:latin typeface="Poppins"/>
                          <a:ea typeface="Poppins"/>
                          <a:cs typeface="Poppins"/>
                          <a:sym typeface="Poppins"/>
                        </a:rPr>
                        <a:t>MISSIONS</a:t>
                      </a:r>
                      <a:endParaRPr b="1"/>
                    </a:p>
                  </a:txBody>
                  <a:tcPr marT="91425" marB="91425" marR="91425" marL="91425" anchor="ctr">
                    <a:lnL cap="flat" cmpd="sng" w="9525">
                      <a:solidFill>
                        <a:srgbClr val="FF5563"/>
                      </a:solidFill>
                      <a:prstDash val="dot"/>
                      <a:round/>
                      <a:headEnd len="sm" w="sm" type="none"/>
                      <a:tailEnd len="sm" w="sm" type="none"/>
                    </a:lnL>
                    <a:lnR cap="flat" cmpd="sng" w="9525">
                      <a:solidFill>
                        <a:srgbClr val="FF5563"/>
                      </a:solidFill>
                      <a:prstDash val="dot"/>
                      <a:round/>
                      <a:headEnd len="sm" w="sm" type="none"/>
                      <a:tailEnd len="sm" w="sm" type="none"/>
                    </a:lnR>
                    <a:lnT cap="flat" cmpd="sng" w="9525">
                      <a:solidFill>
                        <a:srgbClr val="FF5563"/>
                      </a:solidFill>
                      <a:prstDash val="dot"/>
                      <a:round/>
                      <a:headEnd len="sm" w="sm" type="none"/>
                      <a:tailEnd len="sm" w="sm" type="none"/>
                    </a:lnT>
                    <a:lnB cap="flat" cmpd="sng" w="9525">
                      <a:solidFill>
                        <a:srgbClr val="FF5563"/>
                      </a:solidFill>
                      <a:prstDash val="dot"/>
                      <a:round/>
                      <a:headEnd len="sm" w="sm" type="none"/>
                      <a:tailEnd len="sm" w="sm" type="none"/>
                    </a:lnB>
                  </a:tcPr>
                </a:tc>
                <a:tc>
                  <a:txBody>
                    <a:bodyPr/>
                    <a:lstStyle/>
                    <a:p>
                      <a:pPr indent="-317500" lvl="0" marL="457200" rtl="0" algn="l">
                        <a:lnSpc>
                          <a:spcPct val="115000"/>
                        </a:lnSpc>
                        <a:spcBef>
                          <a:spcPts val="0"/>
                        </a:spcBef>
                        <a:spcAft>
                          <a:spcPts val="0"/>
                        </a:spcAft>
                        <a:buClr>
                          <a:srgbClr val="FF5563"/>
                        </a:buClr>
                        <a:buSzPts val="1400"/>
                        <a:buFont typeface="Poppins"/>
                        <a:buChar char="➔"/>
                      </a:pPr>
                      <a:r>
                        <a:rPr lang="fr">
                          <a:solidFill>
                            <a:srgbClr val="FF5563"/>
                          </a:solidFill>
                          <a:latin typeface="Poppins"/>
                          <a:ea typeface="Poppins"/>
                          <a:cs typeface="Poppins"/>
                          <a:sym typeface="Poppins"/>
                        </a:rPr>
                        <a:t>Donner / créer les moyens (outils) </a:t>
                      </a:r>
                      <a:br>
                        <a:rPr lang="fr">
                          <a:solidFill>
                            <a:srgbClr val="FF5563"/>
                          </a:solidFill>
                          <a:latin typeface="Poppins"/>
                          <a:ea typeface="Poppins"/>
                          <a:cs typeface="Poppins"/>
                          <a:sym typeface="Poppins"/>
                        </a:rPr>
                      </a:br>
                      <a:r>
                        <a:rPr lang="fr">
                          <a:solidFill>
                            <a:srgbClr val="FF5563"/>
                          </a:solidFill>
                          <a:latin typeface="Poppins"/>
                          <a:ea typeface="Poppins"/>
                          <a:cs typeface="Poppins"/>
                          <a:sym typeface="Poppins"/>
                        </a:rPr>
                        <a:t>aux acteurs pour se concentrer </a:t>
                      </a:r>
                      <a:br>
                        <a:rPr lang="fr">
                          <a:solidFill>
                            <a:srgbClr val="FF5563"/>
                          </a:solidFill>
                          <a:latin typeface="Poppins"/>
                          <a:ea typeface="Poppins"/>
                          <a:cs typeface="Poppins"/>
                          <a:sym typeface="Poppins"/>
                        </a:rPr>
                      </a:br>
                      <a:r>
                        <a:rPr lang="fr">
                          <a:solidFill>
                            <a:srgbClr val="FF5563"/>
                          </a:solidFill>
                          <a:latin typeface="Poppins"/>
                          <a:ea typeface="Poppins"/>
                          <a:cs typeface="Poppins"/>
                          <a:sym typeface="Poppins"/>
                        </a:rPr>
                        <a:t>sur leur métier de médiation numérique dans une perspective </a:t>
                      </a:r>
                      <a:br>
                        <a:rPr lang="fr">
                          <a:solidFill>
                            <a:srgbClr val="FF5563"/>
                          </a:solidFill>
                          <a:latin typeface="Poppins"/>
                          <a:ea typeface="Poppins"/>
                          <a:cs typeface="Poppins"/>
                          <a:sym typeface="Poppins"/>
                        </a:rPr>
                      </a:br>
                      <a:r>
                        <a:rPr lang="fr">
                          <a:solidFill>
                            <a:srgbClr val="FF5563"/>
                          </a:solidFill>
                          <a:latin typeface="Poppins"/>
                          <a:ea typeface="Poppins"/>
                          <a:cs typeface="Poppins"/>
                          <a:sym typeface="Poppins"/>
                        </a:rPr>
                        <a:t>de communs</a:t>
                      </a:r>
                      <a:endParaRPr>
                        <a:solidFill>
                          <a:srgbClr val="FF5563"/>
                        </a:solidFill>
                        <a:latin typeface="Poppins"/>
                        <a:ea typeface="Poppins"/>
                        <a:cs typeface="Poppins"/>
                        <a:sym typeface="Poppins"/>
                      </a:endParaRPr>
                    </a:p>
                    <a:p>
                      <a:pPr indent="-317500" lvl="0" marL="457200" rtl="0" algn="l">
                        <a:lnSpc>
                          <a:spcPct val="115000"/>
                        </a:lnSpc>
                        <a:spcBef>
                          <a:spcPts val="0"/>
                        </a:spcBef>
                        <a:spcAft>
                          <a:spcPts val="0"/>
                        </a:spcAft>
                        <a:buClr>
                          <a:srgbClr val="FF5563"/>
                        </a:buClr>
                        <a:buSzPts val="1400"/>
                        <a:buFont typeface="Poppins"/>
                        <a:buChar char="➔"/>
                      </a:pPr>
                      <a:r>
                        <a:rPr lang="fr">
                          <a:solidFill>
                            <a:srgbClr val="FF5563"/>
                          </a:solidFill>
                          <a:latin typeface="Poppins"/>
                          <a:ea typeface="Poppins"/>
                          <a:cs typeface="Poppins"/>
                          <a:sym typeface="Poppins"/>
                        </a:rPr>
                        <a:t>Créer (ou promouvoir) des outils mutualisés pour répondre à des spécificités territoriales</a:t>
                      </a:r>
                      <a:endParaRPr b="1">
                        <a:solidFill>
                          <a:srgbClr val="FF5563"/>
                        </a:solidFill>
                        <a:latin typeface="Poppins"/>
                        <a:ea typeface="Poppins"/>
                        <a:cs typeface="Poppins"/>
                        <a:sym typeface="Poppins"/>
                      </a:endParaRPr>
                    </a:p>
                  </a:txBody>
                  <a:tcPr marT="91425" marB="91425" marR="91425" marL="91425" anchor="ctr">
                    <a:lnL cap="flat" cmpd="sng" w="9525">
                      <a:solidFill>
                        <a:srgbClr val="FF5563"/>
                      </a:solidFill>
                      <a:prstDash val="dot"/>
                      <a:round/>
                      <a:headEnd len="sm" w="sm" type="none"/>
                      <a:tailEnd len="sm" w="sm" type="none"/>
                    </a:lnL>
                    <a:lnR cap="flat" cmpd="sng" w="9525">
                      <a:solidFill>
                        <a:srgbClr val="FF5563"/>
                      </a:solidFill>
                      <a:prstDash val="dot"/>
                      <a:round/>
                      <a:headEnd len="sm" w="sm" type="none"/>
                      <a:tailEnd len="sm" w="sm" type="none"/>
                    </a:lnR>
                    <a:lnT cap="flat" cmpd="sng" w="9525">
                      <a:solidFill>
                        <a:srgbClr val="FF5563"/>
                      </a:solidFill>
                      <a:prstDash val="dot"/>
                      <a:round/>
                      <a:headEnd len="sm" w="sm" type="none"/>
                      <a:tailEnd len="sm" w="sm" type="none"/>
                    </a:lnT>
                    <a:lnB cap="flat" cmpd="sng" w="9525">
                      <a:solidFill>
                        <a:srgbClr val="FF5563"/>
                      </a:solidFill>
                      <a:prstDash val="dot"/>
                      <a:round/>
                      <a:headEnd len="sm" w="sm" type="none"/>
                      <a:tailEnd len="sm" w="sm" type="none"/>
                    </a:lnB>
                  </a:tcPr>
                </a:tc>
              </a:tr>
              <a:tr h="2336550">
                <a:tc vMerge="1"/>
                <a:tc>
                  <a:txBody>
                    <a:bodyPr/>
                    <a:lstStyle/>
                    <a:p>
                      <a:pPr indent="0" lvl="0" marL="0" rtl="0" algn="ctr">
                        <a:spcBef>
                          <a:spcPts val="0"/>
                        </a:spcBef>
                        <a:spcAft>
                          <a:spcPts val="0"/>
                        </a:spcAft>
                        <a:buNone/>
                      </a:pPr>
                      <a:r>
                        <a:rPr b="1" lang="fr">
                          <a:solidFill>
                            <a:srgbClr val="FF5563"/>
                          </a:solidFill>
                          <a:latin typeface="Poppins"/>
                          <a:ea typeface="Poppins"/>
                          <a:cs typeface="Poppins"/>
                          <a:sym typeface="Poppins"/>
                        </a:rPr>
                        <a:t>PARTIES </a:t>
                      </a:r>
                      <a:endParaRPr b="1">
                        <a:solidFill>
                          <a:srgbClr val="FF5563"/>
                        </a:solidFill>
                        <a:latin typeface="Poppins"/>
                        <a:ea typeface="Poppins"/>
                        <a:cs typeface="Poppins"/>
                        <a:sym typeface="Poppins"/>
                      </a:endParaRPr>
                    </a:p>
                    <a:p>
                      <a:pPr indent="0" lvl="0" marL="0" rtl="0" algn="ctr">
                        <a:spcBef>
                          <a:spcPts val="0"/>
                        </a:spcBef>
                        <a:spcAft>
                          <a:spcPts val="0"/>
                        </a:spcAft>
                        <a:buNone/>
                      </a:pPr>
                      <a:r>
                        <a:rPr b="1" lang="fr">
                          <a:solidFill>
                            <a:srgbClr val="FF5563"/>
                          </a:solidFill>
                          <a:latin typeface="Poppins"/>
                          <a:ea typeface="Poppins"/>
                          <a:cs typeface="Poppins"/>
                          <a:sym typeface="Poppins"/>
                        </a:rPr>
                        <a:t>PRENANTES </a:t>
                      </a:r>
                      <a:endParaRPr b="1">
                        <a:solidFill>
                          <a:srgbClr val="FF5563"/>
                        </a:solidFill>
                        <a:latin typeface="Poppins"/>
                        <a:ea typeface="Poppins"/>
                        <a:cs typeface="Poppins"/>
                        <a:sym typeface="Poppins"/>
                      </a:endParaRPr>
                    </a:p>
                    <a:p>
                      <a:pPr indent="0" lvl="0" marL="0" rtl="0" algn="ctr">
                        <a:spcBef>
                          <a:spcPts val="0"/>
                        </a:spcBef>
                        <a:spcAft>
                          <a:spcPts val="0"/>
                        </a:spcAft>
                        <a:buNone/>
                      </a:pPr>
                      <a:r>
                        <a:rPr b="1" lang="fr">
                          <a:solidFill>
                            <a:srgbClr val="FF5563"/>
                          </a:solidFill>
                          <a:latin typeface="Poppins"/>
                          <a:ea typeface="Poppins"/>
                          <a:cs typeface="Poppins"/>
                          <a:sym typeface="Poppins"/>
                        </a:rPr>
                        <a:t>DE L’ACTIVITÉ</a:t>
                      </a:r>
                      <a:endParaRPr/>
                    </a:p>
                  </a:txBody>
                  <a:tcPr marT="91425" marB="91425" marR="91425" marL="91425" anchor="ctr">
                    <a:lnL cap="flat" cmpd="sng" w="9525">
                      <a:solidFill>
                        <a:srgbClr val="FF5563"/>
                      </a:solidFill>
                      <a:prstDash val="dot"/>
                      <a:round/>
                      <a:headEnd len="sm" w="sm" type="none"/>
                      <a:tailEnd len="sm" w="sm" type="none"/>
                    </a:lnL>
                    <a:lnR cap="flat" cmpd="sng" w="9525">
                      <a:solidFill>
                        <a:srgbClr val="FF5563"/>
                      </a:solidFill>
                      <a:prstDash val="dot"/>
                      <a:round/>
                      <a:headEnd len="sm" w="sm" type="none"/>
                      <a:tailEnd len="sm" w="sm" type="none"/>
                    </a:lnR>
                    <a:lnT cap="flat" cmpd="sng" w="9525">
                      <a:solidFill>
                        <a:srgbClr val="FF5563"/>
                      </a:solidFill>
                      <a:prstDash val="dot"/>
                      <a:round/>
                      <a:headEnd len="sm" w="sm" type="none"/>
                      <a:tailEnd len="sm" w="sm" type="none"/>
                    </a:lnT>
                    <a:lnB cap="flat" cmpd="sng" w="9525">
                      <a:solidFill>
                        <a:srgbClr val="FF5563"/>
                      </a:solidFill>
                      <a:prstDash val="dot"/>
                      <a:round/>
                      <a:headEnd len="sm" w="sm" type="none"/>
                      <a:tailEnd len="sm" w="sm" type="none"/>
                    </a:lnB>
                  </a:tcPr>
                </a:tc>
                <a:tc>
                  <a:txBody>
                    <a:bodyPr/>
                    <a:lstStyle/>
                    <a:p>
                      <a:pPr indent="-285750" lvl="0" marL="457200" rtl="0" algn="l">
                        <a:spcBef>
                          <a:spcPts val="0"/>
                        </a:spcBef>
                        <a:spcAft>
                          <a:spcPts val="0"/>
                        </a:spcAft>
                        <a:buClr>
                          <a:schemeClr val="dk1"/>
                        </a:buClr>
                        <a:buSzPts val="900"/>
                        <a:buFont typeface="Poppins ExtraLight"/>
                        <a:buChar char="●"/>
                      </a:pPr>
                      <a:r>
                        <a:rPr lang="fr" sz="900">
                          <a:solidFill>
                            <a:schemeClr val="dk1"/>
                          </a:solidFill>
                          <a:latin typeface="Poppins ExtraLight"/>
                          <a:ea typeface="Poppins ExtraLight"/>
                          <a:cs typeface="Poppins ExtraLight"/>
                          <a:sym typeface="Poppins ExtraLight"/>
                        </a:rPr>
                        <a:t>ANCT, BdT (acteurs gouvernementaux notamment)</a:t>
                      </a:r>
                      <a:endParaRPr sz="900">
                        <a:solidFill>
                          <a:schemeClr val="dk1"/>
                        </a:solidFill>
                        <a:latin typeface="Poppins ExtraLight"/>
                        <a:ea typeface="Poppins ExtraLight"/>
                        <a:cs typeface="Poppins ExtraLight"/>
                        <a:sym typeface="Poppins ExtraLight"/>
                      </a:endParaRPr>
                    </a:p>
                    <a:p>
                      <a:pPr indent="-285750" lvl="0" marL="457200" rtl="0" algn="l">
                        <a:spcBef>
                          <a:spcPts val="0"/>
                        </a:spcBef>
                        <a:spcAft>
                          <a:spcPts val="0"/>
                        </a:spcAft>
                        <a:buClr>
                          <a:schemeClr val="dk1"/>
                        </a:buClr>
                        <a:buSzPts val="900"/>
                        <a:buFont typeface="Poppins ExtraLight"/>
                        <a:buChar char="●"/>
                      </a:pPr>
                      <a:r>
                        <a:rPr lang="fr" sz="900">
                          <a:solidFill>
                            <a:schemeClr val="dk1"/>
                          </a:solidFill>
                          <a:latin typeface="Poppins ExtraLight"/>
                          <a:ea typeface="Poppins ExtraLight"/>
                          <a:cs typeface="Poppins ExtraLight"/>
                          <a:sym typeface="Poppins ExtraLight"/>
                        </a:rPr>
                        <a:t>Mednum (SCIC), </a:t>
                      </a:r>
                      <a:endParaRPr sz="900">
                        <a:solidFill>
                          <a:schemeClr val="dk1"/>
                        </a:solidFill>
                        <a:latin typeface="Poppins ExtraLight"/>
                        <a:ea typeface="Poppins ExtraLight"/>
                        <a:cs typeface="Poppins ExtraLight"/>
                        <a:sym typeface="Poppins ExtraLight"/>
                      </a:endParaRPr>
                    </a:p>
                    <a:p>
                      <a:pPr indent="-285750" lvl="0" marL="457200" rtl="0" algn="l">
                        <a:spcBef>
                          <a:spcPts val="0"/>
                        </a:spcBef>
                        <a:spcAft>
                          <a:spcPts val="0"/>
                        </a:spcAft>
                        <a:buClr>
                          <a:schemeClr val="dk1"/>
                        </a:buClr>
                        <a:buSzPts val="900"/>
                        <a:buFont typeface="Poppins ExtraLight"/>
                        <a:buChar char="●"/>
                      </a:pPr>
                      <a:r>
                        <a:rPr lang="fr" sz="900">
                          <a:solidFill>
                            <a:schemeClr val="dk1"/>
                          </a:solidFill>
                          <a:latin typeface="Poppins ExtraLight"/>
                          <a:ea typeface="Poppins ExtraLight"/>
                          <a:cs typeface="Poppins ExtraLight"/>
                          <a:sym typeface="Poppins ExtraLight"/>
                        </a:rPr>
                        <a:t>Hub</a:t>
                      </a:r>
                      <a:endParaRPr sz="900">
                        <a:solidFill>
                          <a:schemeClr val="dk1"/>
                        </a:solidFill>
                        <a:latin typeface="Poppins ExtraLight"/>
                        <a:ea typeface="Poppins ExtraLight"/>
                        <a:cs typeface="Poppins ExtraLight"/>
                        <a:sym typeface="Poppins ExtraLight"/>
                      </a:endParaRPr>
                    </a:p>
                    <a:p>
                      <a:pPr indent="-285750" lvl="0" marL="457200" rtl="0" algn="l">
                        <a:spcBef>
                          <a:spcPts val="0"/>
                        </a:spcBef>
                        <a:spcAft>
                          <a:spcPts val="0"/>
                        </a:spcAft>
                        <a:buClr>
                          <a:schemeClr val="dk1"/>
                        </a:buClr>
                        <a:buSzPts val="900"/>
                        <a:buFont typeface="Poppins ExtraLight"/>
                        <a:buChar char="●"/>
                      </a:pPr>
                      <a:r>
                        <a:rPr lang="fr" sz="900">
                          <a:solidFill>
                            <a:schemeClr val="dk1"/>
                          </a:solidFill>
                          <a:latin typeface="Poppins ExtraLight"/>
                          <a:ea typeface="Poppins ExtraLight"/>
                          <a:cs typeface="Poppins ExtraLight"/>
                          <a:sym typeface="Poppins ExtraLight"/>
                        </a:rPr>
                        <a:t>Acteurs locaux (préfectures, CT, associations)</a:t>
                      </a:r>
                      <a:endParaRPr sz="900">
                        <a:solidFill>
                          <a:schemeClr val="dk1"/>
                        </a:solidFill>
                        <a:latin typeface="Poppins ExtraLight"/>
                        <a:ea typeface="Poppins ExtraLight"/>
                        <a:cs typeface="Poppins ExtraLight"/>
                        <a:sym typeface="Poppins ExtraLight"/>
                      </a:endParaRPr>
                    </a:p>
                    <a:p>
                      <a:pPr indent="-285750" lvl="0" marL="457200" rtl="0" algn="l">
                        <a:spcBef>
                          <a:spcPts val="0"/>
                        </a:spcBef>
                        <a:spcAft>
                          <a:spcPts val="0"/>
                        </a:spcAft>
                        <a:buClr>
                          <a:schemeClr val="dk1"/>
                        </a:buClr>
                        <a:buSzPts val="900"/>
                        <a:buFont typeface="Poppins ExtraLight"/>
                        <a:buChar char="●"/>
                      </a:pPr>
                      <a:r>
                        <a:rPr lang="fr" sz="900">
                          <a:solidFill>
                            <a:schemeClr val="dk1"/>
                          </a:solidFill>
                          <a:latin typeface="Poppins ExtraLight"/>
                          <a:ea typeface="Poppins ExtraLight"/>
                          <a:cs typeface="Poppins ExtraLight"/>
                          <a:sym typeface="Poppins ExtraLight"/>
                        </a:rPr>
                        <a:t>Acteurs nationaux et locaux thématiques (Internet Sans Crainte, GIP ACYMA)</a:t>
                      </a:r>
                      <a:endParaRPr sz="900">
                        <a:solidFill>
                          <a:schemeClr val="dk1"/>
                        </a:solidFill>
                        <a:latin typeface="Poppins ExtraLight"/>
                        <a:ea typeface="Poppins ExtraLight"/>
                        <a:cs typeface="Poppins ExtraLight"/>
                        <a:sym typeface="Poppins ExtraLight"/>
                      </a:endParaRPr>
                    </a:p>
                  </a:txBody>
                  <a:tcPr marT="91425" marB="91425" marR="91425" marL="91425" anchor="ctr">
                    <a:lnL cap="flat" cmpd="sng" w="9525">
                      <a:solidFill>
                        <a:srgbClr val="FF5563"/>
                      </a:solidFill>
                      <a:prstDash val="dot"/>
                      <a:round/>
                      <a:headEnd len="sm" w="sm" type="none"/>
                      <a:tailEnd len="sm" w="sm" type="none"/>
                    </a:lnL>
                    <a:lnR cap="flat" cmpd="sng" w="9525">
                      <a:solidFill>
                        <a:srgbClr val="FF5563"/>
                      </a:solidFill>
                      <a:prstDash val="dot"/>
                      <a:round/>
                      <a:headEnd len="sm" w="sm" type="none"/>
                      <a:tailEnd len="sm" w="sm" type="none"/>
                    </a:lnR>
                    <a:lnT cap="flat" cmpd="sng" w="9525">
                      <a:solidFill>
                        <a:srgbClr val="FF5563"/>
                      </a:solidFill>
                      <a:prstDash val="dot"/>
                      <a:round/>
                      <a:headEnd len="sm" w="sm" type="none"/>
                      <a:tailEnd len="sm" w="sm" type="none"/>
                    </a:lnT>
                    <a:lnB cap="flat" cmpd="sng" w="9525">
                      <a:solidFill>
                        <a:srgbClr val="FF5563"/>
                      </a:solidFill>
                      <a:prstDash val="dot"/>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5563"/>
        </a:solidFill>
      </p:bgPr>
    </p:bg>
    <p:spTree>
      <p:nvGrpSpPr>
        <p:cNvPr id="123" name="Shape 123"/>
        <p:cNvGrpSpPr/>
        <p:nvPr/>
      </p:nvGrpSpPr>
      <p:grpSpPr>
        <a:xfrm>
          <a:off x="0" y="0"/>
          <a:ext cx="0" cy="0"/>
          <a:chOff x="0" y="0"/>
          <a:chExt cx="0" cy="0"/>
        </a:xfrm>
      </p:grpSpPr>
      <p:pic>
        <p:nvPicPr>
          <p:cNvPr id="124" name="Google Shape;124;p21"/>
          <p:cNvPicPr preferRelativeResize="0"/>
          <p:nvPr/>
        </p:nvPicPr>
        <p:blipFill>
          <a:blip r:embed="rId3">
            <a:alphaModFix/>
          </a:blip>
          <a:stretch>
            <a:fillRect/>
          </a:stretch>
        </p:blipFill>
        <p:spPr>
          <a:xfrm>
            <a:off x="696490" y="671650"/>
            <a:ext cx="3060062" cy="3640277"/>
          </a:xfrm>
          <a:prstGeom prst="rect">
            <a:avLst/>
          </a:prstGeom>
          <a:noFill/>
          <a:ln>
            <a:noFill/>
          </a:ln>
        </p:spPr>
      </p:pic>
      <p:sp>
        <p:nvSpPr>
          <p:cNvPr id="125" name="Google Shape;125;p21"/>
          <p:cNvSpPr txBox="1"/>
          <p:nvPr/>
        </p:nvSpPr>
        <p:spPr>
          <a:xfrm>
            <a:off x="-130800" y="1229825"/>
            <a:ext cx="4237800" cy="27705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fr" sz="2400">
                <a:solidFill>
                  <a:schemeClr val="lt1"/>
                </a:solidFill>
                <a:latin typeface="Montserrat Black"/>
                <a:ea typeface="Montserrat Black"/>
                <a:cs typeface="Montserrat Black"/>
                <a:sym typeface="Montserrat Black"/>
              </a:rPr>
              <a:t>POURQUOI PENSER LA </a:t>
            </a:r>
            <a:endParaRPr sz="2400">
              <a:solidFill>
                <a:schemeClr val="lt1"/>
              </a:solidFill>
              <a:latin typeface="Montserrat Black"/>
              <a:ea typeface="Montserrat Black"/>
              <a:cs typeface="Montserrat Black"/>
              <a:sym typeface="Montserrat Black"/>
            </a:endParaRPr>
          </a:p>
          <a:p>
            <a:pPr indent="0" lvl="0" marL="0" rtl="0" algn="r">
              <a:spcBef>
                <a:spcPts val="0"/>
              </a:spcBef>
              <a:spcAft>
                <a:spcPts val="0"/>
              </a:spcAft>
              <a:buClr>
                <a:schemeClr val="dk1"/>
              </a:buClr>
              <a:buSzPts val="1100"/>
              <a:buFont typeface="Arial"/>
              <a:buNone/>
            </a:pPr>
            <a:r>
              <a:rPr lang="fr" sz="2400">
                <a:solidFill>
                  <a:schemeClr val="lt1"/>
                </a:solidFill>
                <a:latin typeface="Montserrat Black"/>
                <a:ea typeface="Montserrat Black"/>
                <a:cs typeface="Montserrat Black"/>
                <a:sym typeface="Montserrat Black"/>
              </a:rPr>
              <a:t>STRATÉGIE D’IMPACT </a:t>
            </a:r>
            <a:endParaRPr sz="2400">
              <a:solidFill>
                <a:schemeClr val="lt1"/>
              </a:solidFill>
              <a:latin typeface="Montserrat Black"/>
              <a:ea typeface="Montserrat Black"/>
              <a:cs typeface="Montserrat Black"/>
              <a:sym typeface="Montserrat Black"/>
            </a:endParaRPr>
          </a:p>
          <a:p>
            <a:pPr indent="0" lvl="0" marL="0" rtl="0" algn="r">
              <a:spcBef>
                <a:spcPts val="0"/>
              </a:spcBef>
              <a:spcAft>
                <a:spcPts val="0"/>
              </a:spcAft>
              <a:buNone/>
            </a:pPr>
            <a:r>
              <a:rPr lang="fr" sz="2400">
                <a:solidFill>
                  <a:schemeClr val="lt1"/>
                </a:solidFill>
                <a:latin typeface="Montserrat Black"/>
                <a:ea typeface="Montserrat Black"/>
                <a:cs typeface="Montserrat Black"/>
                <a:sym typeface="Montserrat Black"/>
              </a:rPr>
              <a:t>DE MON ACTIVITÉ D’ACCOM-</a:t>
            </a:r>
            <a:endParaRPr sz="2400">
              <a:solidFill>
                <a:schemeClr val="lt1"/>
              </a:solidFill>
              <a:latin typeface="Montserrat Black"/>
              <a:ea typeface="Montserrat Black"/>
              <a:cs typeface="Montserrat Black"/>
              <a:sym typeface="Montserrat Black"/>
            </a:endParaRPr>
          </a:p>
          <a:p>
            <a:pPr indent="0" lvl="0" marL="0" rtl="0" algn="r">
              <a:spcBef>
                <a:spcPts val="0"/>
              </a:spcBef>
              <a:spcAft>
                <a:spcPts val="0"/>
              </a:spcAft>
              <a:buClr>
                <a:schemeClr val="dk1"/>
              </a:buClr>
              <a:buSzPts val="1100"/>
              <a:buFont typeface="Arial"/>
              <a:buNone/>
            </a:pPr>
            <a:r>
              <a:rPr lang="fr" sz="2400">
                <a:solidFill>
                  <a:schemeClr val="lt1"/>
                </a:solidFill>
                <a:latin typeface="Montserrat Black"/>
                <a:ea typeface="Montserrat Black"/>
                <a:cs typeface="Montserrat Black"/>
                <a:sym typeface="Montserrat Black"/>
              </a:rPr>
              <a:t>PAGNEMENT ?</a:t>
            </a:r>
            <a:endParaRPr sz="2400">
              <a:solidFill>
                <a:schemeClr val="lt1"/>
              </a:solidFill>
              <a:latin typeface="Montserrat Black"/>
              <a:ea typeface="Montserrat Black"/>
              <a:cs typeface="Montserrat Black"/>
              <a:sym typeface="Montserrat Black"/>
            </a:endParaRPr>
          </a:p>
          <a:p>
            <a:pPr indent="0" lvl="0" marL="0" rtl="0" algn="r">
              <a:spcBef>
                <a:spcPts val="0"/>
              </a:spcBef>
              <a:spcAft>
                <a:spcPts val="0"/>
              </a:spcAft>
              <a:buClr>
                <a:schemeClr val="dk1"/>
              </a:buClr>
              <a:buSzPts val="1100"/>
              <a:buFont typeface="Arial"/>
              <a:buNone/>
            </a:pPr>
            <a:r>
              <a:t/>
            </a:r>
            <a:endParaRPr sz="2400">
              <a:solidFill>
                <a:schemeClr val="lt1"/>
              </a:solidFill>
              <a:latin typeface="Montserrat Black"/>
              <a:ea typeface="Montserrat Black"/>
              <a:cs typeface="Montserrat Black"/>
              <a:sym typeface="Montserrat Black"/>
            </a:endParaRPr>
          </a:p>
          <a:p>
            <a:pPr indent="0" lvl="0" marL="0" rtl="0" algn="r">
              <a:spcBef>
                <a:spcPts val="0"/>
              </a:spcBef>
              <a:spcAft>
                <a:spcPts val="0"/>
              </a:spcAft>
              <a:buNone/>
            </a:pPr>
            <a:r>
              <a:t/>
            </a:r>
            <a:endParaRPr sz="2400">
              <a:solidFill>
                <a:schemeClr val="lt1"/>
              </a:solidFill>
              <a:latin typeface="Montserrat Black"/>
              <a:ea typeface="Montserrat Black"/>
              <a:cs typeface="Montserrat Black"/>
              <a:sym typeface="Montserrat Black"/>
            </a:endParaRPr>
          </a:p>
        </p:txBody>
      </p:sp>
      <p:sp>
        <p:nvSpPr>
          <p:cNvPr id="126" name="Google Shape;126;p21"/>
          <p:cNvSpPr txBox="1"/>
          <p:nvPr/>
        </p:nvSpPr>
        <p:spPr>
          <a:xfrm>
            <a:off x="1562673" y="3470814"/>
            <a:ext cx="1266300" cy="1569900"/>
          </a:xfrm>
          <a:prstGeom prst="rect">
            <a:avLst/>
          </a:prstGeom>
          <a:noFill/>
          <a:ln>
            <a:noFill/>
          </a:ln>
        </p:spPr>
        <p:txBody>
          <a:bodyPr anchorCtr="0" anchor="t" bIns="91425" lIns="91425" spcFirstLastPara="1" rIns="91425" wrap="square" tIns="91425">
            <a:spAutoFit/>
          </a:bodyPr>
          <a:lstStyle/>
          <a:p>
            <a:pPr indent="-800100" lvl="0" marL="457200" rtl="0" algn="l">
              <a:spcBef>
                <a:spcPts val="0"/>
              </a:spcBef>
              <a:spcAft>
                <a:spcPts val="0"/>
              </a:spcAft>
              <a:buClr>
                <a:srgbClr val="2D134B"/>
              </a:buClr>
              <a:buSzPts val="9000"/>
              <a:buFont typeface="Dosis ExtraBold"/>
              <a:buChar char="➔"/>
            </a:pPr>
            <a:r>
              <a:t/>
            </a:r>
            <a:endParaRPr/>
          </a:p>
        </p:txBody>
      </p:sp>
      <p:pic>
        <p:nvPicPr>
          <p:cNvPr id="127" name="Google Shape;127;p21"/>
          <p:cNvPicPr preferRelativeResize="0"/>
          <p:nvPr/>
        </p:nvPicPr>
        <p:blipFill rotWithShape="1">
          <a:blip r:embed="rId4">
            <a:alphaModFix/>
          </a:blip>
          <a:srcRect b="0" l="12761" r="27993" t="0"/>
          <a:stretch/>
        </p:blipFill>
        <p:spPr>
          <a:xfrm>
            <a:off x="4572000" y="0"/>
            <a:ext cx="4572001" cy="51435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